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7" r:id="rId4"/>
  </p:sldMasterIdLst>
  <p:notesMasterIdLst>
    <p:notesMasterId r:id="rId51"/>
  </p:notesMasterIdLst>
  <p:handoutMasterIdLst>
    <p:handoutMasterId r:id="rId52"/>
  </p:handoutMasterIdLst>
  <p:sldIdLst>
    <p:sldId id="1864" r:id="rId5"/>
    <p:sldId id="1848" r:id="rId6"/>
    <p:sldId id="1903" r:id="rId7"/>
    <p:sldId id="1904" r:id="rId8"/>
    <p:sldId id="1897" r:id="rId9"/>
    <p:sldId id="1906" r:id="rId10"/>
    <p:sldId id="1849" r:id="rId11"/>
    <p:sldId id="1866" r:id="rId12"/>
    <p:sldId id="1845" r:id="rId13"/>
    <p:sldId id="1892" r:id="rId14"/>
    <p:sldId id="1896" r:id="rId15"/>
    <p:sldId id="1895" r:id="rId16"/>
    <p:sldId id="1893" r:id="rId17"/>
    <p:sldId id="1894" r:id="rId18"/>
    <p:sldId id="1898" r:id="rId19"/>
    <p:sldId id="1890" r:id="rId20"/>
    <p:sldId id="1891" r:id="rId21"/>
    <p:sldId id="1900" r:id="rId22"/>
    <p:sldId id="1908" r:id="rId23"/>
    <p:sldId id="1907" r:id="rId24"/>
    <p:sldId id="1901" r:id="rId25"/>
    <p:sldId id="1902" r:id="rId26"/>
    <p:sldId id="1872" r:id="rId27"/>
    <p:sldId id="1910" r:id="rId28"/>
    <p:sldId id="1870" r:id="rId29"/>
    <p:sldId id="1871" r:id="rId30"/>
    <p:sldId id="1867" r:id="rId31"/>
    <p:sldId id="1899" r:id="rId32"/>
    <p:sldId id="1909" r:id="rId33"/>
    <p:sldId id="1911" r:id="rId34"/>
    <p:sldId id="1912" r:id="rId35"/>
    <p:sldId id="1859" r:id="rId36"/>
    <p:sldId id="1881" r:id="rId37"/>
    <p:sldId id="1883" r:id="rId38"/>
    <p:sldId id="1885" r:id="rId39"/>
    <p:sldId id="1884" r:id="rId40"/>
    <p:sldId id="1905" r:id="rId41"/>
    <p:sldId id="1886" r:id="rId42"/>
    <p:sldId id="1887" r:id="rId43"/>
    <p:sldId id="1879" r:id="rId44"/>
    <p:sldId id="1880" r:id="rId45"/>
    <p:sldId id="1888" r:id="rId46"/>
    <p:sldId id="1889" r:id="rId47"/>
    <p:sldId id="1878" r:id="rId48"/>
    <p:sldId id="1877" r:id="rId49"/>
    <p:sldId id="1876" r:id="rId5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E20EB4-C975-13C8-69E7-136E77828705}" name="Simon Bressot" initials="SB" userId="S::simon.bressot@etu.unice.fr::96a95e2a-706c-4e35-b71e-2bd3ad43037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CC"/>
    <a:srgbClr val="FEF8F8"/>
    <a:srgbClr val="4A6B55"/>
    <a:srgbClr val="F28988"/>
    <a:srgbClr val="0070C0"/>
    <a:srgbClr val="FFFFFF"/>
    <a:srgbClr val="32BF72"/>
    <a:srgbClr val="CC9900"/>
    <a:srgbClr val="800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37D0DB-6C31-43FE-9061-4584B5AF288D}" v="696" dt="2025-04-29T13:59:36.769"/>
    <p1510:client id="{30DACFD7-996F-D8E3-03B2-C1E227BE8EE3}" v="280" dt="2025-04-29T11:16:43.837"/>
    <p1510:client id="{655C21A3-F32D-08A6-6AB5-DC95CD09BD04}" v="81" dt="2025-04-29T19:26:30.532"/>
    <p1510:client id="{7AC3CCFE-391F-06AC-D7D6-281CD95F32E1}" v="606" dt="2025-04-29T20:11:10.885"/>
    <p1510:client id="{9DCC0F6B-B578-F089-BDF8-C5609760E288}" v="510" dt="2025-04-30T06:56:58.786"/>
    <p1510:client id="{C063BDF0-5DB3-A4AB-F003-0ED812166CF7}" v="26" dt="2025-04-30T10:44:51.232"/>
    <p1510:client id="{DA922102-1C95-42C9-BE93-E77CE8D53A1F}" v="1727" dt="2025-04-30T11:02:39.8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480"/>
        <p:guide pos="7200"/>
        <p:guide pos="4368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PC\Documents\POLYTECH%20NICE\ELSE4\s8\Projet%20Elec\Mesure%20IV%20gs%20elec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PC\Documents\POLYTECH%20NICE\ELSE4\s8\Projet%20Elec\Mesure%20IV%20gs%20ele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P=f(V)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7.1739789737702245E-2"/>
          <c:y val="0.10734866963338113"/>
          <c:w val="0.76392557650102877"/>
          <c:h val="0.79889154452526068"/>
        </c:manualLayout>
      </c:layout>
      <c:scatterChart>
        <c:scatterStyle val="smoothMarker"/>
        <c:varyColors val="0"/>
        <c:ser>
          <c:idx val="0"/>
          <c:order val="0"/>
          <c:tx>
            <c:v>(à 260 w/m²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-1.1498212641441626E-2"/>
                  <c:y val="4.8635102585239441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Feuil1!$B$3:$B$21</c:f>
              <c:numCache>
                <c:formatCode>General</c:formatCode>
                <c:ptCount val="19"/>
                <c:pt idx="0">
                  <c:v>20.63</c:v>
                </c:pt>
                <c:pt idx="1">
                  <c:v>19.47</c:v>
                </c:pt>
                <c:pt idx="2">
                  <c:v>19.399999999999999</c:v>
                </c:pt>
                <c:pt idx="3">
                  <c:v>19.02</c:v>
                </c:pt>
                <c:pt idx="4">
                  <c:v>17.96</c:v>
                </c:pt>
                <c:pt idx="5">
                  <c:v>13.67</c:v>
                </c:pt>
                <c:pt idx="6">
                  <c:v>12.11</c:v>
                </c:pt>
                <c:pt idx="7">
                  <c:v>11.04</c:v>
                </c:pt>
                <c:pt idx="8">
                  <c:v>10.37</c:v>
                </c:pt>
                <c:pt idx="9">
                  <c:v>8.57</c:v>
                </c:pt>
                <c:pt idx="10">
                  <c:v>6.46</c:v>
                </c:pt>
                <c:pt idx="11">
                  <c:v>3.95</c:v>
                </c:pt>
                <c:pt idx="12">
                  <c:v>3.2</c:v>
                </c:pt>
                <c:pt idx="13">
                  <c:v>2.23</c:v>
                </c:pt>
                <c:pt idx="14">
                  <c:v>1.87</c:v>
                </c:pt>
                <c:pt idx="15">
                  <c:v>1.36</c:v>
                </c:pt>
                <c:pt idx="16">
                  <c:v>0.94</c:v>
                </c:pt>
                <c:pt idx="17">
                  <c:v>0.72599999999999998</c:v>
                </c:pt>
                <c:pt idx="18">
                  <c:v>0</c:v>
                </c:pt>
              </c:numCache>
            </c:numRef>
          </c:xVal>
          <c:yVal>
            <c:numRef>
              <c:f>Feuil1!$F$3:$F$21</c:f>
              <c:numCache>
                <c:formatCode>General</c:formatCode>
                <c:ptCount val="19"/>
                <c:pt idx="0">
                  <c:v>0</c:v>
                </c:pt>
                <c:pt idx="1">
                  <c:v>0.29983799999999999</c:v>
                </c:pt>
                <c:pt idx="2">
                  <c:v>0.29681999999999997</c:v>
                </c:pt>
                <c:pt idx="3">
                  <c:v>0.357576</c:v>
                </c:pt>
                <c:pt idx="4">
                  <c:v>0.45438800000000007</c:v>
                </c:pt>
                <c:pt idx="5">
                  <c:v>0.37045699999999998</c:v>
                </c:pt>
                <c:pt idx="6">
                  <c:v>0.34634599999999999</c:v>
                </c:pt>
                <c:pt idx="7">
                  <c:v>0.32457599999999998</c:v>
                </c:pt>
                <c:pt idx="8">
                  <c:v>0.30902600000000002</c:v>
                </c:pt>
                <c:pt idx="9">
                  <c:v>0.27509700000000004</c:v>
                </c:pt>
                <c:pt idx="10">
                  <c:v>0.22803799999999999</c:v>
                </c:pt>
                <c:pt idx="11">
                  <c:v>0.152865</c:v>
                </c:pt>
                <c:pt idx="12">
                  <c:v>0.12640000000000001</c:v>
                </c:pt>
                <c:pt idx="13">
                  <c:v>8.9311500000000002E-2</c:v>
                </c:pt>
                <c:pt idx="14">
                  <c:v>7.5080500000000008E-2</c:v>
                </c:pt>
                <c:pt idx="15">
                  <c:v>5.4835200000000008E-2</c:v>
                </c:pt>
                <c:pt idx="16">
                  <c:v>3.7994799999999995E-2</c:v>
                </c:pt>
                <c:pt idx="17">
                  <c:v>2.9432039999999996E-2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A8B-4CBB-B84C-0671A550A547}"/>
            </c:ext>
          </c:extLst>
        </c:ser>
        <c:ser>
          <c:idx val="1"/>
          <c:order val="1"/>
          <c:tx>
            <c:v>(à 500 w/m²)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-4.2812044083466026E-2"/>
                  <c:y val="-8.3592243773877459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Feuil1!$B$27:$B$45</c:f>
              <c:numCache>
                <c:formatCode>General</c:formatCode>
                <c:ptCount val="19"/>
                <c:pt idx="0">
                  <c:v>21.27</c:v>
                </c:pt>
                <c:pt idx="1">
                  <c:v>20.5</c:v>
                </c:pt>
                <c:pt idx="2">
                  <c:v>20.39</c:v>
                </c:pt>
                <c:pt idx="3">
                  <c:v>20.239999999999998</c:v>
                </c:pt>
                <c:pt idx="4">
                  <c:v>19.93</c:v>
                </c:pt>
                <c:pt idx="5">
                  <c:v>19.39</c:v>
                </c:pt>
                <c:pt idx="6">
                  <c:v>18.78</c:v>
                </c:pt>
                <c:pt idx="7">
                  <c:v>18.55</c:v>
                </c:pt>
                <c:pt idx="8">
                  <c:v>18.05</c:v>
                </c:pt>
                <c:pt idx="9">
                  <c:v>15.38</c:v>
                </c:pt>
                <c:pt idx="10">
                  <c:v>10.07</c:v>
                </c:pt>
                <c:pt idx="11">
                  <c:v>6.45</c:v>
                </c:pt>
                <c:pt idx="12">
                  <c:v>5.05</c:v>
                </c:pt>
                <c:pt idx="13">
                  <c:v>3.21</c:v>
                </c:pt>
                <c:pt idx="14">
                  <c:v>2.8</c:v>
                </c:pt>
                <c:pt idx="15">
                  <c:v>1.86</c:v>
                </c:pt>
                <c:pt idx="16">
                  <c:v>1.1499999999999999</c:v>
                </c:pt>
                <c:pt idx="17">
                  <c:v>0.61</c:v>
                </c:pt>
                <c:pt idx="18">
                  <c:v>0</c:v>
                </c:pt>
              </c:numCache>
            </c:numRef>
          </c:xVal>
          <c:yVal>
            <c:numRef>
              <c:f>Feuil1!$F$27:$F$45</c:f>
              <c:numCache>
                <c:formatCode>General</c:formatCode>
                <c:ptCount val="19"/>
                <c:pt idx="0">
                  <c:v>0</c:v>
                </c:pt>
                <c:pt idx="1">
                  <c:v>0.33209999999999995</c:v>
                </c:pt>
                <c:pt idx="2">
                  <c:v>0.34153250000000002</c:v>
                </c:pt>
                <c:pt idx="3">
                  <c:v>0.38557200000000003</c:v>
                </c:pt>
                <c:pt idx="4">
                  <c:v>0.51419399999999993</c:v>
                </c:pt>
                <c:pt idx="5">
                  <c:v>0.76881350000000004</c:v>
                </c:pt>
                <c:pt idx="6">
                  <c:v>0.84247080000000008</c:v>
                </c:pt>
                <c:pt idx="7">
                  <c:v>0.87927</c:v>
                </c:pt>
                <c:pt idx="8">
                  <c:v>0.93859999999999999</c:v>
                </c:pt>
                <c:pt idx="9">
                  <c:v>0.9243380000000001</c:v>
                </c:pt>
                <c:pt idx="10">
                  <c:v>0.65555700000000006</c:v>
                </c:pt>
                <c:pt idx="11">
                  <c:v>0.44053499999999995</c:v>
                </c:pt>
                <c:pt idx="12">
                  <c:v>0.31007000000000001</c:v>
                </c:pt>
                <c:pt idx="13">
                  <c:v>0.20287200000000002</c:v>
                </c:pt>
                <c:pt idx="14">
                  <c:v>0.17892</c:v>
                </c:pt>
                <c:pt idx="15">
                  <c:v>0.120156</c:v>
                </c:pt>
                <c:pt idx="16">
                  <c:v>7.5784999999999991E-2</c:v>
                </c:pt>
                <c:pt idx="17">
                  <c:v>4.0259999999999997E-2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A8B-4CBB-B84C-0671A550A547}"/>
            </c:ext>
          </c:extLst>
        </c:ser>
        <c:ser>
          <c:idx val="2"/>
          <c:order val="2"/>
          <c:tx>
            <c:v>(à 750 w/m²)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-8.5924305862288386E-2"/>
                  <c:y val="-0.2026860388945405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Feuil1!$J$27:$J$45</c:f>
              <c:numCache>
                <c:formatCode>General</c:formatCode>
                <c:ptCount val="19"/>
                <c:pt idx="0">
                  <c:v>22.1</c:v>
                </c:pt>
                <c:pt idx="1">
                  <c:v>21.3</c:v>
                </c:pt>
                <c:pt idx="2">
                  <c:v>21</c:v>
                </c:pt>
                <c:pt idx="3">
                  <c:v>19.63</c:v>
                </c:pt>
                <c:pt idx="4">
                  <c:v>19.45</c:v>
                </c:pt>
                <c:pt idx="5">
                  <c:v>19.12</c:v>
                </c:pt>
                <c:pt idx="6">
                  <c:v>18.91</c:v>
                </c:pt>
                <c:pt idx="7">
                  <c:v>18.78</c:v>
                </c:pt>
                <c:pt idx="8">
                  <c:v>18.600000000000001</c:v>
                </c:pt>
                <c:pt idx="9">
                  <c:v>18.22</c:v>
                </c:pt>
                <c:pt idx="10">
                  <c:v>15.7</c:v>
                </c:pt>
                <c:pt idx="11">
                  <c:v>9.35</c:v>
                </c:pt>
                <c:pt idx="12">
                  <c:v>7.04</c:v>
                </c:pt>
                <c:pt idx="13">
                  <c:v>4.66</c:v>
                </c:pt>
                <c:pt idx="14">
                  <c:v>3.9</c:v>
                </c:pt>
                <c:pt idx="15">
                  <c:v>2.91</c:v>
                </c:pt>
                <c:pt idx="16">
                  <c:v>1.98</c:v>
                </c:pt>
                <c:pt idx="17">
                  <c:v>1.1299999999999999</c:v>
                </c:pt>
                <c:pt idx="18">
                  <c:v>0</c:v>
                </c:pt>
              </c:numCache>
            </c:numRef>
          </c:xVal>
          <c:yVal>
            <c:numRef>
              <c:f>Feuil1!$N$27:$N$45</c:f>
              <c:numCache>
                <c:formatCode>General</c:formatCode>
                <c:ptCount val="19"/>
                <c:pt idx="0">
                  <c:v>0</c:v>
                </c:pt>
                <c:pt idx="1">
                  <c:v>0.33867000000000003</c:v>
                </c:pt>
                <c:pt idx="2">
                  <c:v>0.3528</c:v>
                </c:pt>
                <c:pt idx="3">
                  <c:v>0.43028959999999999</c:v>
                </c:pt>
                <c:pt idx="4">
                  <c:v>0.51737</c:v>
                </c:pt>
                <c:pt idx="5">
                  <c:v>0.74510640000000006</c:v>
                </c:pt>
                <c:pt idx="6">
                  <c:v>0.82069399999999992</c:v>
                </c:pt>
                <c:pt idx="7">
                  <c:v>0.887355</c:v>
                </c:pt>
                <c:pt idx="8">
                  <c:v>0.96403800000000006</c:v>
                </c:pt>
                <c:pt idx="9">
                  <c:v>1.0986659999999999</c:v>
                </c:pt>
                <c:pt idx="10">
                  <c:v>1.3957300000000001</c:v>
                </c:pt>
                <c:pt idx="11">
                  <c:v>0.84243499999999993</c:v>
                </c:pt>
                <c:pt idx="12">
                  <c:v>0.63712000000000002</c:v>
                </c:pt>
                <c:pt idx="13">
                  <c:v>0.41660400000000003</c:v>
                </c:pt>
                <c:pt idx="14">
                  <c:v>0.36153000000000002</c:v>
                </c:pt>
                <c:pt idx="15">
                  <c:v>0.27790500000000001</c:v>
                </c:pt>
                <c:pt idx="16">
                  <c:v>0.19067400000000001</c:v>
                </c:pt>
                <c:pt idx="17">
                  <c:v>0.109836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2A8B-4CBB-B84C-0671A550A547}"/>
            </c:ext>
          </c:extLst>
        </c:ser>
        <c:ser>
          <c:idx val="3"/>
          <c:order val="3"/>
          <c:tx>
            <c:v>(à 1000 w/m²)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-5.1329970644963932E-2"/>
                  <c:y val="-0.3141989278526415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Feuil1!$B$52:$B$70</c:f>
              <c:numCache>
                <c:formatCode>General</c:formatCode>
                <c:ptCount val="19"/>
                <c:pt idx="0">
                  <c:v>22.7</c:v>
                </c:pt>
                <c:pt idx="1">
                  <c:v>21.8</c:v>
                </c:pt>
                <c:pt idx="2">
                  <c:v>21.63</c:v>
                </c:pt>
                <c:pt idx="3">
                  <c:v>21.35</c:v>
                </c:pt>
                <c:pt idx="4">
                  <c:v>21.12</c:v>
                </c:pt>
                <c:pt idx="5">
                  <c:v>20.85</c:v>
                </c:pt>
                <c:pt idx="6">
                  <c:v>20.63</c:v>
                </c:pt>
                <c:pt idx="7">
                  <c:v>20.45</c:v>
                </c:pt>
                <c:pt idx="8">
                  <c:v>20.27</c:v>
                </c:pt>
                <c:pt idx="9">
                  <c:v>19.98</c:v>
                </c:pt>
                <c:pt idx="10">
                  <c:v>18.05</c:v>
                </c:pt>
                <c:pt idx="11">
                  <c:v>12.92</c:v>
                </c:pt>
                <c:pt idx="12">
                  <c:v>9.56</c:v>
                </c:pt>
                <c:pt idx="13">
                  <c:v>6.35</c:v>
                </c:pt>
                <c:pt idx="14">
                  <c:v>5.03</c:v>
                </c:pt>
                <c:pt idx="15">
                  <c:v>3.8</c:v>
                </c:pt>
                <c:pt idx="16">
                  <c:v>2.68</c:v>
                </c:pt>
                <c:pt idx="17">
                  <c:v>1.38</c:v>
                </c:pt>
                <c:pt idx="18">
                  <c:v>0</c:v>
                </c:pt>
              </c:numCache>
            </c:numRef>
          </c:xVal>
          <c:yVal>
            <c:numRef>
              <c:f>Feuil1!$F$52:$F$70</c:f>
              <c:numCache>
                <c:formatCode>General</c:formatCode>
                <c:ptCount val="19"/>
                <c:pt idx="0">
                  <c:v>0</c:v>
                </c:pt>
                <c:pt idx="1">
                  <c:v>0.37321599999999999</c:v>
                </c:pt>
                <c:pt idx="2">
                  <c:v>0.37203599999999998</c:v>
                </c:pt>
                <c:pt idx="3">
                  <c:v>0.49958999999999998</c:v>
                </c:pt>
                <c:pt idx="4">
                  <c:v>0.63360000000000005</c:v>
                </c:pt>
                <c:pt idx="5">
                  <c:v>0.86986200000000014</c:v>
                </c:pt>
                <c:pt idx="6">
                  <c:v>0.99024000000000001</c:v>
                </c:pt>
                <c:pt idx="7">
                  <c:v>1.0648314999999999</c:v>
                </c:pt>
                <c:pt idx="8">
                  <c:v>1.1961326999999999</c:v>
                </c:pt>
                <c:pt idx="9">
                  <c:v>1.3806179999999999</c:v>
                </c:pt>
                <c:pt idx="10">
                  <c:v>2.0306250000000001</c:v>
                </c:pt>
                <c:pt idx="11">
                  <c:v>1.6292120000000001</c:v>
                </c:pt>
                <c:pt idx="12">
                  <c:v>1.2141200000000001</c:v>
                </c:pt>
                <c:pt idx="13">
                  <c:v>0.81279999999999997</c:v>
                </c:pt>
                <c:pt idx="14">
                  <c:v>0.6388100000000001</c:v>
                </c:pt>
                <c:pt idx="15">
                  <c:v>0.50578000000000001</c:v>
                </c:pt>
                <c:pt idx="16">
                  <c:v>0.36046000000000006</c:v>
                </c:pt>
                <c:pt idx="17">
                  <c:v>0.18809400000000001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2A8B-4CBB-B84C-0671A550A547}"/>
            </c:ext>
          </c:extLst>
        </c:ser>
        <c:ser>
          <c:idx val="4"/>
          <c:order val="4"/>
          <c:tx>
            <c:v>(à 2000 w/m²)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-0.1794368641561212"/>
                  <c:y val="-0.6175877276874353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Feuil1!$J$52:$J$70</c:f>
              <c:numCache>
                <c:formatCode>General</c:formatCode>
                <c:ptCount val="19"/>
                <c:pt idx="0">
                  <c:v>23.5</c:v>
                </c:pt>
                <c:pt idx="1">
                  <c:v>22.88</c:v>
                </c:pt>
                <c:pt idx="2">
                  <c:v>22.69</c:v>
                </c:pt>
                <c:pt idx="3">
                  <c:v>22.42</c:v>
                </c:pt>
                <c:pt idx="4">
                  <c:v>22.22</c:v>
                </c:pt>
                <c:pt idx="5">
                  <c:v>21.92</c:v>
                </c:pt>
                <c:pt idx="6">
                  <c:v>21.66</c:v>
                </c:pt>
                <c:pt idx="7">
                  <c:v>21.5</c:v>
                </c:pt>
                <c:pt idx="8">
                  <c:v>21.25</c:v>
                </c:pt>
                <c:pt idx="9">
                  <c:v>21.04</c:v>
                </c:pt>
                <c:pt idx="10">
                  <c:v>20.58</c:v>
                </c:pt>
                <c:pt idx="11">
                  <c:v>19.649999999999999</c:v>
                </c:pt>
                <c:pt idx="12">
                  <c:v>18.07</c:v>
                </c:pt>
                <c:pt idx="13">
                  <c:v>14.28</c:v>
                </c:pt>
                <c:pt idx="14">
                  <c:v>11.11</c:v>
                </c:pt>
                <c:pt idx="15">
                  <c:v>9.09</c:v>
                </c:pt>
                <c:pt idx="16">
                  <c:v>5.0999999999999996</c:v>
                </c:pt>
                <c:pt idx="17">
                  <c:v>3.42</c:v>
                </c:pt>
                <c:pt idx="18">
                  <c:v>0</c:v>
                </c:pt>
              </c:numCache>
            </c:numRef>
          </c:xVal>
          <c:yVal>
            <c:numRef>
              <c:f>Feuil1!$O$52:$O$70</c:f>
              <c:numCache>
                <c:formatCode>General</c:formatCode>
                <c:ptCount val="19"/>
                <c:pt idx="0">
                  <c:v>0</c:v>
                </c:pt>
                <c:pt idx="1">
                  <c:v>0.41412800000000005</c:v>
                </c:pt>
                <c:pt idx="2">
                  <c:v>0.4231685</c:v>
                </c:pt>
                <c:pt idx="3">
                  <c:v>0.4959304000000001</c:v>
                </c:pt>
                <c:pt idx="4">
                  <c:v>0.66682219999999992</c:v>
                </c:pt>
                <c:pt idx="5">
                  <c:v>0.98596159999999999</c:v>
                </c:pt>
                <c:pt idx="6">
                  <c:v>1.1447309999999999</c:v>
                </c:pt>
                <c:pt idx="7">
                  <c:v>1.20916</c:v>
                </c:pt>
                <c:pt idx="8">
                  <c:v>1.2983750000000001</c:v>
                </c:pt>
                <c:pt idx="9">
                  <c:v>1.502256</c:v>
                </c:pt>
                <c:pt idx="10">
                  <c:v>2.3687579999999997</c:v>
                </c:pt>
                <c:pt idx="11">
                  <c:v>3.8317499999999995</c:v>
                </c:pt>
                <c:pt idx="12">
                  <c:v>4.1994679999999995</c:v>
                </c:pt>
                <c:pt idx="13">
                  <c:v>4.0026840000000004</c:v>
                </c:pt>
                <c:pt idx="14">
                  <c:v>3.3085580000000001</c:v>
                </c:pt>
                <c:pt idx="15">
                  <c:v>2.7279090000000004</c:v>
                </c:pt>
                <c:pt idx="16">
                  <c:v>1.5478499999999999</c:v>
                </c:pt>
                <c:pt idx="17">
                  <c:v>1.0602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2A8B-4CBB-B84C-0671A550A547}"/>
            </c:ext>
          </c:extLst>
        </c:ser>
        <c:ser>
          <c:idx val="5"/>
          <c:order val="5"/>
          <c:tx>
            <c:v>(à 350 w/m² soleil)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0.11361263336076573"/>
                  <c:y val="-0.4999126150814943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Feuil1!$B$76:$B$94</c:f>
              <c:numCache>
                <c:formatCode>General</c:formatCode>
                <c:ptCount val="19"/>
                <c:pt idx="0">
                  <c:v>23</c:v>
                </c:pt>
                <c:pt idx="1">
                  <c:v>22.51</c:v>
                </c:pt>
                <c:pt idx="2">
                  <c:v>22.4</c:v>
                </c:pt>
                <c:pt idx="3">
                  <c:v>22.32</c:v>
                </c:pt>
                <c:pt idx="4">
                  <c:v>22.09</c:v>
                </c:pt>
                <c:pt idx="5">
                  <c:v>22.07</c:v>
                </c:pt>
                <c:pt idx="6">
                  <c:v>21.88</c:v>
                </c:pt>
                <c:pt idx="7">
                  <c:v>21.75</c:v>
                </c:pt>
                <c:pt idx="8">
                  <c:v>21.62</c:v>
                </c:pt>
                <c:pt idx="9">
                  <c:v>21.43</c:v>
                </c:pt>
                <c:pt idx="10">
                  <c:v>20.67</c:v>
                </c:pt>
                <c:pt idx="11">
                  <c:v>19.18</c:v>
                </c:pt>
                <c:pt idx="12">
                  <c:v>16.2</c:v>
                </c:pt>
                <c:pt idx="13">
                  <c:v>12.07</c:v>
                </c:pt>
                <c:pt idx="14">
                  <c:v>10.38</c:v>
                </c:pt>
                <c:pt idx="15">
                  <c:v>7.88</c:v>
                </c:pt>
                <c:pt idx="16">
                  <c:v>5.0999999999999996</c:v>
                </c:pt>
                <c:pt idx="17">
                  <c:v>2.88</c:v>
                </c:pt>
                <c:pt idx="18">
                  <c:v>0</c:v>
                </c:pt>
              </c:numCache>
            </c:numRef>
          </c:xVal>
          <c:yVal>
            <c:numRef>
              <c:f>Feuil1!$E$76:$E$94</c:f>
              <c:numCache>
                <c:formatCode>General</c:formatCode>
                <c:ptCount val="19"/>
                <c:pt idx="0">
                  <c:v>0</c:v>
                </c:pt>
                <c:pt idx="1">
                  <c:v>0.40000269999999999</c:v>
                </c:pt>
                <c:pt idx="2">
                  <c:v>0.41081599999999996</c:v>
                </c:pt>
                <c:pt idx="3">
                  <c:v>0.55822320000000003</c:v>
                </c:pt>
                <c:pt idx="4">
                  <c:v>0.95318349999999996</c:v>
                </c:pt>
                <c:pt idx="5">
                  <c:v>1.0534011000000001</c:v>
                </c:pt>
                <c:pt idx="6">
                  <c:v>1.3130187999999998</c:v>
                </c:pt>
                <c:pt idx="7">
                  <c:v>1.4898750000000001</c:v>
                </c:pt>
                <c:pt idx="8">
                  <c:v>1.5652880000000002</c:v>
                </c:pt>
                <c:pt idx="9">
                  <c:v>1.9094129999999998</c:v>
                </c:pt>
                <c:pt idx="10">
                  <c:v>2.8111200000000003</c:v>
                </c:pt>
                <c:pt idx="11">
                  <c:v>3.5655619999999999</c:v>
                </c:pt>
                <c:pt idx="12">
                  <c:v>3.4360200000000001</c:v>
                </c:pt>
                <c:pt idx="13">
                  <c:v>2.7809280000000003</c:v>
                </c:pt>
                <c:pt idx="14">
                  <c:v>2.5742400000000001</c:v>
                </c:pt>
                <c:pt idx="15">
                  <c:v>1.9321759999999999</c:v>
                </c:pt>
                <c:pt idx="16">
                  <c:v>1.2438899999999999</c:v>
                </c:pt>
                <c:pt idx="17">
                  <c:v>0.68918400000000002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2A8B-4CBB-B84C-0671A550A5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376560"/>
        <c:axId val="117373200"/>
      </c:scatterChart>
      <c:valAx>
        <c:axId val="11737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Voltage (V)</a:t>
                </a:r>
              </a:p>
            </c:rich>
          </c:tx>
          <c:layout>
            <c:manualLayout>
              <c:xMode val="edge"/>
              <c:yMode val="edge"/>
              <c:x val="0.41888674525115027"/>
              <c:y val="0.93311160556352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7373200"/>
        <c:crosses val="autoZero"/>
        <c:crossBetween val="midCat"/>
      </c:valAx>
      <c:valAx>
        <c:axId val="11737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Puissance</a:t>
                </a:r>
                <a:r>
                  <a:rPr lang="fr-FR" baseline="0"/>
                  <a:t> (W)</a:t>
                </a:r>
                <a:endParaRPr lang="fr-FR"/>
              </a:p>
            </c:rich>
          </c:tx>
          <c:layout>
            <c:manualLayout>
              <c:xMode val="edge"/>
              <c:yMode val="edge"/>
              <c:x val="1.3930877691652873E-2"/>
              <c:y val="0.387444111079728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7376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6"/>
        <c:delete val="1"/>
      </c:legendEntry>
      <c:layout>
        <c:manualLayout>
          <c:xMode val="edge"/>
          <c:yMode val="edge"/>
          <c:x val="0.84514890974097912"/>
          <c:y val="0.39852990336082705"/>
          <c:w val="0.15374995019816037"/>
          <c:h val="0.371016673984641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P=f(V)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7.1739789737702245E-2"/>
          <c:y val="0.10734866963338113"/>
          <c:w val="0.76392557650102877"/>
          <c:h val="0.79889154452526068"/>
        </c:manualLayout>
      </c:layout>
      <c:scatterChart>
        <c:scatterStyle val="smoothMarker"/>
        <c:varyColors val="0"/>
        <c:ser>
          <c:idx val="0"/>
          <c:order val="0"/>
          <c:tx>
            <c:v>(à 260 w/m²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-1.1498212641441626E-2"/>
                  <c:y val="4.8635102585239441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Feuil1!$B$3:$B$21</c:f>
              <c:numCache>
                <c:formatCode>General</c:formatCode>
                <c:ptCount val="19"/>
                <c:pt idx="0">
                  <c:v>20.63</c:v>
                </c:pt>
                <c:pt idx="1">
                  <c:v>19.47</c:v>
                </c:pt>
                <c:pt idx="2">
                  <c:v>19.399999999999999</c:v>
                </c:pt>
                <c:pt idx="3">
                  <c:v>19.02</c:v>
                </c:pt>
                <c:pt idx="4">
                  <c:v>17.96</c:v>
                </c:pt>
                <c:pt idx="5">
                  <c:v>13.67</c:v>
                </c:pt>
                <c:pt idx="6">
                  <c:v>12.11</c:v>
                </c:pt>
                <c:pt idx="7">
                  <c:v>11.04</c:v>
                </c:pt>
                <c:pt idx="8">
                  <c:v>10.37</c:v>
                </c:pt>
                <c:pt idx="9">
                  <c:v>8.57</c:v>
                </c:pt>
                <c:pt idx="10">
                  <c:v>6.46</c:v>
                </c:pt>
                <c:pt idx="11">
                  <c:v>3.95</c:v>
                </c:pt>
                <c:pt idx="12">
                  <c:v>3.2</c:v>
                </c:pt>
                <c:pt idx="13">
                  <c:v>2.23</c:v>
                </c:pt>
                <c:pt idx="14">
                  <c:v>1.87</c:v>
                </c:pt>
                <c:pt idx="15">
                  <c:v>1.36</c:v>
                </c:pt>
                <c:pt idx="16">
                  <c:v>0.94</c:v>
                </c:pt>
                <c:pt idx="17">
                  <c:v>0.72599999999999998</c:v>
                </c:pt>
                <c:pt idx="18">
                  <c:v>0</c:v>
                </c:pt>
              </c:numCache>
            </c:numRef>
          </c:xVal>
          <c:yVal>
            <c:numRef>
              <c:f>Feuil1!$F$3:$F$21</c:f>
              <c:numCache>
                <c:formatCode>General</c:formatCode>
                <c:ptCount val="19"/>
                <c:pt idx="0">
                  <c:v>0</c:v>
                </c:pt>
                <c:pt idx="1">
                  <c:v>0.29983799999999999</c:v>
                </c:pt>
                <c:pt idx="2">
                  <c:v>0.29681999999999997</c:v>
                </c:pt>
                <c:pt idx="3">
                  <c:v>0.357576</c:v>
                </c:pt>
                <c:pt idx="4">
                  <c:v>0.45438800000000007</c:v>
                </c:pt>
                <c:pt idx="5">
                  <c:v>0.37045699999999998</c:v>
                </c:pt>
                <c:pt idx="6">
                  <c:v>0.34634599999999999</c:v>
                </c:pt>
                <c:pt idx="7">
                  <c:v>0.32457599999999998</c:v>
                </c:pt>
                <c:pt idx="8">
                  <c:v>0.30902600000000002</c:v>
                </c:pt>
                <c:pt idx="9">
                  <c:v>0.27509700000000004</c:v>
                </c:pt>
                <c:pt idx="10">
                  <c:v>0.22803799999999999</c:v>
                </c:pt>
                <c:pt idx="11">
                  <c:v>0.152865</c:v>
                </c:pt>
                <c:pt idx="12">
                  <c:v>0.12640000000000001</c:v>
                </c:pt>
                <c:pt idx="13">
                  <c:v>8.9311500000000002E-2</c:v>
                </c:pt>
                <c:pt idx="14">
                  <c:v>7.5080500000000008E-2</c:v>
                </c:pt>
                <c:pt idx="15">
                  <c:v>5.4835200000000008E-2</c:v>
                </c:pt>
                <c:pt idx="16">
                  <c:v>3.7994799999999995E-2</c:v>
                </c:pt>
                <c:pt idx="17">
                  <c:v>2.9432039999999996E-2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A8B-4CBB-B84C-0671A550A547}"/>
            </c:ext>
          </c:extLst>
        </c:ser>
        <c:ser>
          <c:idx val="1"/>
          <c:order val="1"/>
          <c:tx>
            <c:v>(à 500 w/m²)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-4.2812044083466026E-2"/>
                  <c:y val="-8.3592243773877459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Feuil1!$B$27:$B$45</c:f>
              <c:numCache>
                <c:formatCode>General</c:formatCode>
                <c:ptCount val="19"/>
                <c:pt idx="0">
                  <c:v>21.27</c:v>
                </c:pt>
                <c:pt idx="1">
                  <c:v>20.5</c:v>
                </c:pt>
                <c:pt idx="2">
                  <c:v>20.39</c:v>
                </c:pt>
                <c:pt idx="3">
                  <c:v>20.239999999999998</c:v>
                </c:pt>
                <c:pt idx="4">
                  <c:v>19.93</c:v>
                </c:pt>
                <c:pt idx="5">
                  <c:v>19.39</c:v>
                </c:pt>
                <c:pt idx="6">
                  <c:v>18.78</c:v>
                </c:pt>
                <c:pt idx="7">
                  <c:v>18.55</c:v>
                </c:pt>
                <c:pt idx="8">
                  <c:v>18.05</c:v>
                </c:pt>
                <c:pt idx="9">
                  <c:v>15.38</c:v>
                </c:pt>
                <c:pt idx="10">
                  <c:v>10.07</c:v>
                </c:pt>
                <c:pt idx="11">
                  <c:v>6.45</c:v>
                </c:pt>
                <c:pt idx="12">
                  <c:v>5.05</c:v>
                </c:pt>
                <c:pt idx="13">
                  <c:v>3.21</c:v>
                </c:pt>
                <c:pt idx="14">
                  <c:v>2.8</c:v>
                </c:pt>
                <c:pt idx="15">
                  <c:v>1.86</c:v>
                </c:pt>
                <c:pt idx="16">
                  <c:v>1.1499999999999999</c:v>
                </c:pt>
                <c:pt idx="17">
                  <c:v>0.61</c:v>
                </c:pt>
                <c:pt idx="18">
                  <c:v>0</c:v>
                </c:pt>
              </c:numCache>
            </c:numRef>
          </c:xVal>
          <c:yVal>
            <c:numRef>
              <c:f>Feuil1!$F$27:$F$45</c:f>
              <c:numCache>
                <c:formatCode>General</c:formatCode>
                <c:ptCount val="19"/>
                <c:pt idx="0">
                  <c:v>0</c:v>
                </c:pt>
                <c:pt idx="1">
                  <c:v>0.33209999999999995</c:v>
                </c:pt>
                <c:pt idx="2">
                  <c:v>0.34153250000000002</c:v>
                </c:pt>
                <c:pt idx="3">
                  <c:v>0.38557200000000003</c:v>
                </c:pt>
                <c:pt idx="4">
                  <c:v>0.51419399999999993</c:v>
                </c:pt>
                <c:pt idx="5">
                  <c:v>0.76881350000000004</c:v>
                </c:pt>
                <c:pt idx="6">
                  <c:v>0.84247080000000008</c:v>
                </c:pt>
                <c:pt idx="7">
                  <c:v>0.87927</c:v>
                </c:pt>
                <c:pt idx="8">
                  <c:v>0.93859999999999999</c:v>
                </c:pt>
                <c:pt idx="9">
                  <c:v>0.9243380000000001</c:v>
                </c:pt>
                <c:pt idx="10">
                  <c:v>0.65555700000000006</c:v>
                </c:pt>
                <c:pt idx="11">
                  <c:v>0.44053499999999995</c:v>
                </c:pt>
                <c:pt idx="12">
                  <c:v>0.31007000000000001</c:v>
                </c:pt>
                <c:pt idx="13">
                  <c:v>0.20287200000000002</c:v>
                </c:pt>
                <c:pt idx="14">
                  <c:v>0.17892</c:v>
                </c:pt>
                <c:pt idx="15">
                  <c:v>0.120156</c:v>
                </c:pt>
                <c:pt idx="16">
                  <c:v>7.5784999999999991E-2</c:v>
                </c:pt>
                <c:pt idx="17">
                  <c:v>4.0259999999999997E-2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2A8B-4CBB-B84C-0671A550A547}"/>
            </c:ext>
          </c:extLst>
        </c:ser>
        <c:ser>
          <c:idx val="2"/>
          <c:order val="2"/>
          <c:tx>
            <c:v>(à 750 w/m²)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-8.5924305862288386E-2"/>
                  <c:y val="-0.2026860388945405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Feuil1!$J$27:$J$45</c:f>
              <c:numCache>
                <c:formatCode>General</c:formatCode>
                <c:ptCount val="19"/>
                <c:pt idx="0">
                  <c:v>22.1</c:v>
                </c:pt>
                <c:pt idx="1">
                  <c:v>21.3</c:v>
                </c:pt>
                <c:pt idx="2">
                  <c:v>21</c:v>
                </c:pt>
                <c:pt idx="3">
                  <c:v>19.63</c:v>
                </c:pt>
                <c:pt idx="4">
                  <c:v>19.45</c:v>
                </c:pt>
                <c:pt idx="5">
                  <c:v>19.12</c:v>
                </c:pt>
                <c:pt idx="6">
                  <c:v>18.91</c:v>
                </c:pt>
                <c:pt idx="7">
                  <c:v>18.78</c:v>
                </c:pt>
                <c:pt idx="8">
                  <c:v>18.600000000000001</c:v>
                </c:pt>
                <c:pt idx="9">
                  <c:v>18.22</c:v>
                </c:pt>
                <c:pt idx="10">
                  <c:v>15.7</c:v>
                </c:pt>
                <c:pt idx="11">
                  <c:v>9.35</c:v>
                </c:pt>
                <c:pt idx="12">
                  <c:v>7.04</c:v>
                </c:pt>
                <c:pt idx="13">
                  <c:v>4.66</c:v>
                </c:pt>
                <c:pt idx="14">
                  <c:v>3.9</c:v>
                </c:pt>
                <c:pt idx="15">
                  <c:v>2.91</c:v>
                </c:pt>
                <c:pt idx="16">
                  <c:v>1.98</c:v>
                </c:pt>
                <c:pt idx="17">
                  <c:v>1.1299999999999999</c:v>
                </c:pt>
                <c:pt idx="18">
                  <c:v>0</c:v>
                </c:pt>
              </c:numCache>
            </c:numRef>
          </c:xVal>
          <c:yVal>
            <c:numRef>
              <c:f>Feuil1!$N$27:$N$45</c:f>
              <c:numCache>
                <c:formatCode>General</c:formatCode>
                <c:ptCount val="19"/>
                <c:pt idx="0">
                  <c:v>0</c:v>
                </c:pt>
                <c:pt idx="1">
                  <c:v>0.33867000000000003</c:v>
                </c:pt>
                <c:pt idx="2">
                  <c:v>0.3528</c:v>
                </c:pt>
                <c:pt idx="3">
                  <c:v>0.43028959999999999</c:v>
                </c:pt>
                <c:pt idx="4">
                  <c:v>0.51737</c:v>
                </c:pt>
                <c:pt idx="5">
                  <c:v>0.74510640000000006</c:v>
                </c:pt>
                <c:pt idx="6">
                  <c:v>0.82069399999999992</c:v>
                </c:pt>
                <c:pt idx="7">
                  <c:v>0.887355</c:v>
                </c:pt>
                <c:pt idx="8">
                  <c:v>0.96403800000000006</c:v>
                </c:pt>
                <c:pt idx="9">
                  <c:v>1.0986659999999999</c:v>
                </c:pt>
                <c:pt idx="10">
                  <c:v>1.3957300000000001</c:v>
                </c:pt>
                <c:pt idx="11">
                  <c:v>0.84243499999999993</c:v>
                </c:pt>
                <c:pt idx="12">
                  <c:v>0.63712000000000002</c:v>
                </c:pt>
                <c:pt idx="13">
                  <c:v>0.41660400000000003</c:v>
                </c:pt>
                <c:pt idx="14">
                  <c:v>0.36153000000000002</c:v>
                </c:pt>
                <c:pt idx="15">
                  <c:v>0.27790500000000001</c:v>
                </c:pt>
                <c:pt idx="16">
                  <c:v>0.19067400000000001</c:v>
                </c:pt>
                <c:pt idx="17">
                  <c:v>0.109836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2A8B-4CBB-B84C-0671A550A547}"/>
            </c:ext>
          </c:extLst>
        </c:ser>
        <c:ser>
          <c:idx val="3"/>
          <c:order val="3"/>
          <c:tx>
            <c:v>(à 1000 w/m²)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-5.1329970644963932E-2"/>
                  <c:y val="-0.3141989278526415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Feuil1!$B$52:$B$70</c:f>
              <c:numCache>
                <c:formatCode>General</c:formatCode>
                <c:ptCount val="19"/>
                <c:pt idx="0">
                  <c:v>22.7</c:v>
                </c:pt>
                <c:pt idx="1">
                  <c:v>21.8</c:v>
                </c:pt>
                <c:pt idx="2">
                  <c:v>21.63</c:v>
                </c:pt>
                <c:pt idx="3">
                  <c:v>21.35</c:v>
                </c:pt>
                <c:pt idx="4">
                  <c:v>21.12</c:v>
                </c:pt>
                <c:pt idx="5">
                  <c:v>20.85</c:v>
                </c:pt>
                <c:pt idx="6">
                  <c:v>20.63</c:v>
                </c:pt>
                <c:pt idx="7">
                  <c:v>20.45</c:v>
                </c:pt>
                <c:pt idx="8">
                  <c:v>20.27</c:v>
                </c:pt>
                <c:pt idx="9">
                  <c:v>19.98</c:v>
                </c:pt>
                <c:pt idx="10">
                  <c:v>18.05</c:v>
                </c:pt>
                <c:pt idx="11">
                  <c:v>12.92</c:v>
                </c:pt>
                <c:pt idx="12">
                  <c:v>9.56</c:v>
                </c:pt>
                <c:pt idx="13">
                  <c:v>6.35</c:v>
                </c:pt>
                <c:pt idx="14">
                  <c:v>5.03</c:v>
                </c:pt>
                <c:pt idx="15">
                  <c:v>3.8</c:v>
                </c:pt>
                <c:pt idx="16">
                  <c:v>2.68</c:v>
                </c:pt>
                <c:pt idx="17">
                  <c:v>1.38</c:v>
                </c:pt>
                <c:pt idx="18">
                  <c:v>0</c:v>
                </c:pt>
              </c:numCache>
            </c:numRef>
          </c:xVal>
          <c:yVal>
            <c:numRef>
              <c:f>Feuil1!$F$52:$F$70</c:f>
              <c:numCache>
                <c:formatCode>General</c:formatCode>
                <c:ptCount val="19"/>
                <c:pt idx="0">
                  <c:v>0</c:v>
                </c:pt>
                <c:pt idx="1">
                  <c:v>0.37321599999999999</c:v>
                </c:pt>
                <c:pt idx="2">
                  <c:v>0.37203599999999998</c:v>
                </c:pt>
                <c:pt idx="3">
                  <c:v>0.49958999999999998</c:v>
                </c:pt>
                <c:pt idx="4">
                  <c:v>0.63360000000000005</c:v>
                </c:pt>
                <c:pt idx="5">
                  <c:v>0.86986200000000014</c:v>
                </c:pt>
                <c:pt idx="6">
                  <c:v>0.99024000000000001</c:v>
                </c:pt>
                <c:pt idx="7">
                  <c:v>1.0648314999999999</c:v>
                </c:pt>
                <c:pt idx="8">
                  <c:v>1.1961326999999999</c:v>
                </c:pt>
                <c:pt idx="9">
                  <c:v>1.3806179999999999</c:v>
                </c:pt>
                <c:pt idx="10">
                  <c:v>2.0306250000000001</c:v>
                </c:pt>
                <c:pt idx="11">
                  <c:v>1.6292120000000001</c:v>
                </c:pt>
                <c:pt idx="12">
                  <c:v>1.2141200000000001</c:v>
                </c:pt>
                <c:pt idx="13">
                  <c:v>0.81279999999999997</c:v>
                </c:pt>
                <c:pt idx="14">
                  <c:v>0.6388100000000001</c:v>
                </c:pt>
                <c:pt idx="15">
                  <c:v>0.50578000000000001</c:v>
                </c:pt>
                <c:pt idx="16">
                  <c:v>0.36046000000000006</c:v>
                </c:pt>
                <c:pt idx="17">
                  <c:v>0.18809400000000001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2A8B-4CBB-B84C-0671A550A547}"/>
            </c:ext>
          </c:extLst>
        </c:ser>
        <c:ser>
          <c:idx val="4"/>
          <c:order val="4"/>
          <c:tx>
            <c:v>(à 2000 w/m²)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5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-0.1794368641561212"/>
                  <c:y val="-0.6175877276874353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Feuil1!$J$52:$J$70</c:f>
              <c:numCache>
                <c:formatCode>General</c:formatCode>
                <c:ptCount val="19"/>
                <c:pt idx="0">
                  <c:v>23.5</c:v>
                </c:pt>
                <c:pt idx="1">
                  <c:v>22.88</c:v>
                </c:pt>
                <c:pt idx="2">
                  <c:v>22.69</c:v>
                </c:pt>
                <c:pt idx="3">
                  <c:v>22.42</c:v>
                </c:pt>
                <c:pt idx="4">
                  <c:v>22.22</c:v>
                </c:pt>
                <c:pt idx="5">
                  <c:v>21.92</c:v>
                </c:pt>
                <c:pt idx="6">
                  <c:v>21.66</c:v>
                </c:pt>
                <c:pt idx="7">
                  <c:v>21.5</c:v>
                </c:pt>
                <c:pt idx="8">
                  <c:v>21.25</c:v>
                </c:pt>
                <c:pt idx="9">
                  <c:v>21.04</c:v>
                </c:pt>
                <c:pt idx="10">
                  <c:v>20.58</c:v>
                </c:pt>
                <c:pt idx="11">
                  <c:v>19.649999999999999</c:v>
                </c:pt>
                <c:pt idx="12">
                  <c:v>18.07</c:v>
                </c:pt>
                <c:pt idx="13">
                  <c:v>14.28</c:v>
                </c:pt>
                <c:pt idx="14">
                  <c:v>11.11</c:v>
                </c:pt>
                <c:pt idx="15">
                  <c:v>9.09</c:v>
                </c:pt>
                <c:pt idx="16">
                  <c:v>5.0999999999999996</c:v>
                </c:pt>
                <c:pt idx="17">
                  <c:v>3.42</c:v>
                </c:pt>
                <c:pt idx="18">
                  <c:v>0</c:v>
                </c:pt>
              </c:numCache>
            </c:numRef>
          </c:xVal>
          <c:yVal>
            <c:numRef>
              <c:f>Feuil1!$O$52:$O$70</c:f>
              <c:numCache>
                <c:formatCode>General</c:formatCode>
                <c:ptCount val="19"/>
                <c:pt idx="0">
                  <c:v>0</c:v>
                </c:pt>
                <c:pt idx="1">
                  <c:v>0.41412800000000005</c:v>
                </c:pt>
                <c:pt idx="2">
                  <c:v>0.4231685</c:v>
                </c:pt>
                <c:pt idx="3">
                  <c:v>0.4959304000000001</c:v>
                </c:pt>
                <c:pt idx="4">
                  <c:v>0.66682219999999992</c:v>
                </c:pt>
                <c:pt idx="5">
                  <c:v>0.98596159999999999</c:v>
                </c:pt>
                <c:pt idx="6">
                  <c:v>1.1447309999999999</c:v>
                </c:pt>
                <c:pt idx="7">
                  <c:v>1.20916</c:v>
                </c:pt>
                <c:pt idx="8">
                  <c:v>1.2983750000000001</c:v>
                </c:pt>
                <c:pt idx="9">
                  <c:v>1.502256</c:v>
                </c:pt>
                <c:pt idx="10">
                  <c:v>2.3687579999999997</c:v>
                </c:pt>
                <c:pt idx="11">
                  <c:v>3.8317499999999995</c:v>
                </c:pt>
                <c:pt idx="12">
                  <c:v>4.1994679999999995</c:v>
                </c:pt>
                <c:pt idx="13">
                  <c:v>4.0026840000000004</c:v>
                </c:pt>
                <c:pt idx="14">
                  <c:v>3.3085580000000001</c:v>
                </c:pt>
                <c:pt idx="15">
                  <c:v>2.7279090000000004</c:v>
                </c:pt>
                <c:pt idx="16">
                  <c:v>1.5478499999999999</c:v>
                </c:pt>
                <c:pt idx="17">
                  <c:v>1.0602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2A8B-4CBB-B84C-0671A550A547}"/>
            </c:ext>
          </c:extLst>
        </c:ser>
        <c:ser>
          <c:idx val="5"/>
          <c:order val="5"/>
          <c:tx>
            <c:v>(à 350 w/m² soleil)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6"/>
                </a:solidFill>
                <a:prstDash val="sysDot"/>
              </a:ln>
              <a:effectLst/>
            </c:spPr>
            <c:trendlineType val="poly"/>
            <c:order val="4"/>
            <c:dispRSqr val="1"/>
            <c:dispEq val="1"/>
            <c:trendlineLbl>
              <c:layout>
                <c:manualLayout>
                  <c:x val="0.11361263336076573"/>
                  <c:y val="-0.49991261508149437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Feuil1!$B$76:$B$94</c:f>
              <c:numCache>
                <c:formatCode>General</c:formatCode>
                <c:ptCount val="19"/>
                <c:pt idx="0">
                  <c:v>23</c:v>
                </c:pt>
                <c:pt idx="1">
                  <c:v>22.51</c:v>
                </c:pt>
                <c:pt idx="2">
                  <c:v>22.4</c:v>
                </c:pt>
                <c:pt idx="3">
                  <c:v>22.32</c:v>
                </c:pt>
                <c:pt idx="4">
                  <c:v>22.09</c:v>
                </c:pt>
                <c:pt idx="5">
                  <c:v>22.07</c:v>
                </c:pt>
                <c:pt idx="6">
                  <c:v>21.88</c:v>
                </c:pt>
                <c:pt idx="7">
                  <c:v>21.75</c:v>
                </c:pt>
                <c:pt idx="8">
                  <c:v>21.62</c:v>
                </c:pt>
                <c:pt idx="9">
                  <c:v>21.43</c:v>
                </c:pt>
                <c:pt idx="10">
                  <c:v>20.67</c:v>
                </c:pt>
                <c:pt idx="11">
                  <c:v>19.18</c:v>
                </c:pt>
                <c:pt idx="12">
                  <c:v>16.2</c:v>
                </c:pt>
                <c:pt idx="13">
                  <c:v>12.07</c:v>
                </c:pt>
                <c:pt idx="14">
                  <c:v>10.38</c:v>
                </c:pt>
                <c:pt idx="15">
                  <c:v>7.88</c:v>
                </c:pt>
                <c:pt idx="16">
                  <c:v>5.0999999999999996</c:v>
                </c:pt>
                <c:pt idx="17">
                  <c:v>2.88</c:v>
                </c:pt>
                <c:pt idx="18">
                  <c:v>0</c:v>
                </c:pt>
              </c:numCache>
            </c:numRef>
          </c:xVal>
          <c:yVal>
            <c:numRef>
              <c:f>Feuil1!$E$76:$E$94</c:f>
              <c:numCache>
                <c:formatCode>General</c:formatCode>
                <c:ptCount val="19"/>
                <c:pt idx="0">
                  <c:v>0</c:v>
                </c:pt>
                <c:pt idx="1">
                  <c:v>0.40000269999999999</c:v>
                </c:pt>
                <c:pt idx="2">
                  <c:v>0.41081599999999996</c:v>
                </c:pt>
                <c:pt idx="3">
                  <c:v>0.55822320000000003</c:v>
                </c:pt>
                <c:pt idx="4">
                  <c:v>0.95318349999999996</c:v>
                </c:pt>
                <c:pt idx="5">
                  <c:v>1.0534011000000001</c:v>
                </c:pt>
                <c:pt idx="6">
                  <c:v>1.3130187999999998</c:v>
                </c:pt>
                <c:pt idx="7">
                  <c:v>1.4898750000000001</c:v>
                </c:pt>
                <c:pt idx="8">
                  <c:v>1.5652880000000002</c:v>
                </c:pt>
                <c:pt idx="9">
                  <c:v>1.9094129999999998</c:v>
                </c:pt>
                <c:pt idx="10">
                  <c:v>2.8111200000000003</c:v>
                </c:pt>
                <c:pt idx="11">
                  <c:v>3.5655619999999999</c:v>
                </c:pt>
                <c:pt idx="12">
                  <c:v>3.4360200000000001</c:v>
                </c:pt>
                <c:pt idx="13">
                  <c:v>2.7809280000000003</c:v>
                </c:pt>
                <c:pt idx="14">
                  <c:v>2.5742400000000001</c:v>
                </c:pt>
                <c:pt idx="15">
                  <c:v>1.9321759999999999</c:v>
                </c:pt>
                <c:pt idx="16">
                  <c:v>1.2438899999999999</c:v>
                </c:pt>
                <c:pt idx="17">
                  <c:v>0.68918400000000002</c:v>
                </c:pt>
                <c:pt idx="1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2A8B-4CBB-B84C-0671A550A5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376560"/>
        <c:axId val="117373200"/>
      </c:scatterChart>
      <c:valAx>
        <c:axId val="117376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Voltage (V)</a:t>
                </a:r>
              </a:p>
            </c:rich>
          </c:tx>
          <c:layout>
            <c:manualLayout>
              <c:xMode val="edge"/>
              <c:yMode val="edge"/>
              <c:x val="0.41888674525115027"/>
              <c:y val="0.933111605563520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7373200"/>
        <c:crosses val="autoZero"/>
        <c:crossBetween val="midCat"/>
      </c:valAx>
      <c:valAx>
        <c:axId val="117373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Puissance</a:t>
                </a:r>
                <a:r>
                  <a:rPr lang="fr-FR" baseline="0"/>
                  <a:t> (W)</a:t>
                </a:r>
                <a:endParaRPr lang="fr-FR"/>
              </a:p>
            </c:rich>
          </c:tx>
          <c:layout>
            <c:manualLayout>
              <c:xMode val="edge"/>
              <c:yMode val="edge"/>
              <c:x val="1.3930877691652873E-2"/>
              <c:y val="0.387444111079728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173765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6"/>
        <c:delete val="1"/>
      </c:legendEntry>
      <c:layout>
        <c:manualLayout>
          <c:xMode val="edge"/>
          <c:yMode val="edge"/>
          <c:x val="0.84514890974097912"/>
          <c:y val="0.39852990336082705"/>
          <c:w val="0.15374995019816037"/>
          <c:h val="0.3710166739846415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00354F-9A2C-4F5B-976F-056BD32CCB1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2EEA374-ED3E-46FA-9F8C-28B7B50FCFCF}">
      <dgm:prSet phldrT="[Texte]" phldr="0"/>
      <dgm:spPr/>
      <dgm:t>
        <a:bodyPr/>
        <a:lstStyle/>
        <a:p>
          <a:pPr rtl="0"/>
          <a:r>
            <a:rPr lang="fr-FR" b="1" err="1">
              <a:latin typeface="Segoe UI"/>
            </a:rPr>
            <a:t>Why</a:t>
          </a:r>
          <a:r>
            <a:rPr lang="fr-FR" b="1">
              <a:latin typeface="Segoe UI"/>
            </a:rPr>
            <a:t> Soutenir essaim </a:t>
          </a:r>
          <a:endParaRPr lang="fr-FR" b="1"/>
        </a:p>
      </dgm:t>
    </dgm:pt>
    <dgm:pt modelId="{9B8CC214-C36C-4BFD-BE59-494E241933F1}" type="parTrans" cxnId="{7F45CF2C-FD40-4B06-B0D7-F3F984EBEF61}">
      <dgm:prSet/>
      <dgm:spPr/>
      <dgm:t>
        <a:bodyPr/>
        <a:lstStyle/>
        <a:p>
          <a:endParaRPr lang="fr-FR"/>
        </a:p>
      </dgm:t>
    </dgm:pt>
    <dgm:pt modelId="{7590CF38-42C3-4848-9FFA-6E3AAE3A5517}" type="sibTrans" cxnId="{7F45CF2C-FD40-4B06-B0D7-F3F984EBEF61}">
      <dgm:prSet/>
      <dgm:spPr/>
      <dgm:t>
        <a:bodyPr/>
        <a:lstStyle/>
        <a:p>
          <a:endParaRPr lang="fr-FR"/>
        </a:p>
      </dgm:t>
    </dgm:pt>
    <dgm:pt modelId="{8EAF6695-F1ED-4E60-A610-522A5EC964EC}">
      <dgm:prSet phldrT="[Texte]" phldr="0"/>
      <dgm:spPr/>
      <dgm:t>
        <a:bodyPr/>
        <a:lstStyle/>
        <a:p>
          <a:pPr rtl="0"/>
          <a:r>
            <a:rPr lang="fr-FR" b="1" err="1">
              <a:latin typeface="Segoe UI"/>
            </a:rPr>
            <a:t>What</a:t>
          </a:r>
          <a:r>
            <a:rPr lang="fr-FR" b="1">
              <a:latin typeface="Segoe UI"/>
            </a:rPr>
            <a:t> Chauffage à inertie </a:t>
          </a:r>
          <a:endParaRPr lang="fr-FR" b="1"/>
        </a:p>
      </dgm:t>
    </dgm:pt>
    <dgm:pt modelId="{A6F90CC2-6ED5-4F1D-9464-093DCC729B1B}" type="parTrans" cxnId="{F3BDC91E-C198-4202-82CD-2B721F5DE8B0}">
      <dgm:prSet/>
      <dgm:spPr/>
      <dgm:t>
        <a:bodyPr/>
        <a:lstStyle/>
        <a:p>
          <a:endParaRPr lang="fr-FR"/>
        </a:p>
      </dgm:t>
    </dgm:pt>
    <dgm:pt modelId="{C8F9B814-0320-4A39-8C40-C101FE96D0E1}" type="sibTrans" cxnId="{F3BDC91E-C198-4202-82CD-2B721F5DE8B0}">
      <dgm:prSet/>
      <dgm:spPr/>
      <dgm:t>
        <a:bodyPr/>
        <a:lstStyle/>
        <a:p>
          <a:endParaRPr lang="fr-FR"/>
        </a:p>
      </dgm:t>
    </dgm:pt>
    <dgm:pt modelId="{8DFB5B3D-1D96-4EA9-912D-D77D9C9F2962}">
      <dgm:prSet phldrT="[Texte]" phldr="0"/>
      <dgm:spPr/>
      <dgm:t>
        <a:bodyPr/>
        <a:lstStyle/>
        <a:p>
          <a:pPr rtl="0"/>
          <a:r>
            <a:rPr lang="fr-FR" b="1" err="1">
              <a:latin typeface="Segoe UI"/>
            </a:rPr>
            <a:t>Where</a:t>
          </a:r>
          <a:r>
            <a:rPr lang="fr-FR" b="1">
              <a:latin typeface="Segoe UI"/>
            </a:rPr>
            <a:t> Parmi les panneaux</a:t>
          </a:r>
          <a:endParaRPr lang="fr-FR" b="1"/>
        </a:p>
      </dgm:t>
    </dgm:pt>
    <dgm:pt modelId="{676EF4E3-2C99-4E53-95E7-CD04A58B7FEB}" type="parTrans" cxnId="{464CA48C-9BE2-496B-8568-4A2439604F68}">
      <dgm:prSet/>
      <dgm:spPr/>
      <dgm:t>
        <a:bodyPr/>
        <a:lstStyle/>
        <a:p>
          <a:endParaRPr lang="fr-FR"/>
        </a:p>
      </dgm:t>
    </dgm:pt>
    <dgm:pt modelId="{9403B47F-EA35-4043-841C-03C013E4E3C6}" type="sibTrans" cxnId="{464CA48C-9BE2-496B-8568-4A2439604F68}">
      <dgm:prSet/>
      <dgm:spPr/>
      <dgm:t>
        <a:bodyPr/>
        <a:lstStyle/>
        <a:p>
          <a:endParaRPr lang="fr-FR"/>
        </a:p>
      </dgm:t>
    </dgm:pt>
    <dgm:pt modelId="{5882C0A7-4B2E-4880-A3C8-7F7B8A83413B}">
      <dgm:prSet phldrT="[Texte]" phldr="0"/>
      <dgm:spPr/>
      <dgm:t>
        <a:bodyPr/>
        <a:lstStyle/>
        <a:p>
          <a:pPr rtl="0"/>
          <a:r>
            <a:rPr lang="fr-FR" b="1" err="1">
              <a:latin typeface="Segoe UI"/>
            </a:rPr>
            <a:t>Who</a:t>
          </a:r>
          <a:r>
            <a:rPr lang="fr-FR" b="1">
              <a:latin typeface="Segoe UI"/>
            </a:rPr>
            <a:t> Apiculteurs </a:t>
          </a:r>
          <a:endParaRPr lang="fr-FR" b="1"/>
        </a:p>
      </dgm:t>
    </dgm:pt>
    <dgm:pt modelId="{A9E48AEC-48B0-4959-BD98-BDC0B303AFFD}" type="parTrans" cxnId="{47BC8F5D-0F2D-4706-97D1-5FD0D890B0ED}">
      <dgm:prSet/>
      <dgm:spPr/>
      <dgm:t>
        <a:bodyPr/>
        <a:lstStyle/>
        <a:p>
          <a:endParaRPr lang="fr-FR"/>
        </a:p>
      </dgm:t>
    </dgm:pt>
    <dgm:pt modelId="{F189E714-79AA-4442-8212-00A7E9856923}" type="sibTrans" cxnId="{47BC8F5D-0F2D-4706-97D1-5FD0D890B0ED}">
      <dgm:prSet/>
      <dgm:spPr/>
      <dgm:t>
        <a:bodyPr/>
        <a:lstStyle/>
        <a:p>
          <a:endParaRPr lang="fr-FR"/>
        </a:p>
      </dgm:t>
    </dgm:pt>
    <dgm:pt modelId="{B5E4F2DA-B741-4E19-91BF-0A9DB99952B3}">
      <dgm:prSet phldrT="[Texte]" phldr="0"/>
      <dgm:spPr/>
      <dgm:t>
        <a:bodyPr/>
        <a:lstStyle/>
        <a:p>
          <a:pPr rtl="0"/>
          <a:r>
            <a:rPr lang="fr-FR" b="1" err="1">
              <a:latin typeface="Segoe UI"/>
            </a:rPr>
            <a:t>When</a:t>
          </a:r>
          <a:r>
            <a:rPr lang="fr-FR" b="1">
              <a:latin typeface="Segoe UI"/>
            </a:rPr>
            <a:t> Ramp up</a:t>
          </a:r>
          <a:endParaRPr lang="fr-FR" b="1"/>
        </a:p>
      </dgm:t>
    </dgm:pt>
    <dgm:pt modelId="{2E192DC6-082F-493A-A4FD-70341A66864E}" type="parTrans" cxnId="{F86CFA46-BE92-4F08-9D68-05FFCD74D615}">
      <dgm:prSet/>
      <dgm:spPr/>
      <dgm:t>
        <a:bodyPr/>
        <a:lstStyle/>
        <a:p>
          <a:endParaRPr lang="fr-FR"/>
        </a:p>
      </dgm:t>
    </dgm:pt>
    <dgm:pt modelId="{4BEF539C-A1AD-4CC4-9085-B3C0B32146D1}" type="sibTrans" cxnId="{F86CFA46-BE92-4F08-9D68-05FFCD74D615}">
      <dgm:prSet/>
      <dgm:spPr/>
      <dgm:t>
        <a:bodyPr/>
        <a:lstStyle/>
        <a:p>
          <a:endParaRPr lang="fr-FR"/>
        </a:p>
      </dgm:t>
    </dgm:pt>
    <dgm:pt modelId="{8A6B59AD-30C3-4EA1-A955-96C520ECD403}" type="pres">
      <dgm:prSet presAssocID="{1100354F-9A2C-4F5B-976F-056BD32CCB15}" presName="cycle" presStyleCnt="0">
        <dgm:presLayoutVars>
          <dgm:dir/>
          <dgm:resizeHandles val="exact"/>
        </dgm:presLayoutVars>
      </dgm:prSet>
      <dgm:spPr/>
    </dgm:pt>
    <dgm:pt modelId="{B0B1BE47-D8ED-4416-BD03-2DD537DE1FE9}" type="pres">
      <dgm:prSet presAssocID="{C2EEA374-ED3E-46FA-9F8C-28B7B50FCFCF}" presName="node" presStyleLbl="node1" presStyleIdx="0" presStyleCnt="5">
        <dgm:presLayoutVars>
          <dgm:bulletEnabled val="1"/>
        </dgm:presLayoutVars>
      </dgm:prSet>
      <dgm:spPr/>
    </dgm:pt>
    <dgm:pt modelId="{C7C939A5-0CEE-4D17-B779-1B056BA9C3C5}" type="pres">
      <dgm:prSet presAssocID="{7590CF38-42C3-4848-9FFA-6E3AAE3A5517}" presName="sibTrans" presStyleLbl="sibTrans2D1" presStyleIdx="0" presStyleCnt="5"/>
      <dgm:spPr/>
    </dgm:pt>
    <dgm:pt modelId="{74A6F0D9-3AC4-4EBC-AE25-433BCBB381EE}" type="pres">
      <dgm:prSet presAssocID="{7590CF38-42C3-4848-9FFA-6E3AAE3A5517}" presName="connectorText" presStyleLbl="sibTrans2D1" presStyleIdx="0" presStyleCnt="5"/>
      <dgm:spPr/>
    </dgm:pt>
    <dgm:pt modelId="{703AC769-042F-4F4C-BC47-519554D64A44}" type="pres">
      <dgm:prSet presAssocID="{8EAF6695-F1ED-4E60-A610-522A5EC964EC}" presName="node" presStyleLbl="node1" presStyleIdx="1" presStyleCnt="5">
        <dgm:presLayoutVars>
          <dgm:bulletEnabled val="1"/>
        </dgm:presLayoutVars>
      </dgm:prSet>
      <dgm:spPr/>
    </dgm:pt>
    <dgm:pt modelId="{39BB5109-ABB4-4F7C-A28F-FEA7C6274050}" type="pres">
      <dgm:prSet presAssocID="{C8F9B814-0320-4A39-8C40-C101FE96D0E1}" presName="sibTrans" presStyleLbl="sibTrans2D1" presStyleIdx="1" presStyleCnt="5"/>
      <dgm:spPr/>
    </dgm:pt>
    <dgm:pt modelId="{75474F36-F880-45D4-9166-D606DFE59133}" type="pres">
      <dgm:prSet presAssocID="{C8F9B814-0320-4A39-8C40-C101FE96D0E1}" presName="connectorText" presStyleLbl="sibTrans2D1" presStyleIdx="1" presStyleCnt="5"/>
      <dgm:spPr/>
    </dgm:pt>
    <dgm:pt modelId="{371BA362-FD08-4803-94C3-5110747B7B4C}" type="pres">
      <dgm:prSet presAssocID="{8DFB5B3D-1D96-4EA9-912D-D77D9C9F2962}" presName="node" presStyleLbl="node1" presStyleIdx="2" presStyleCnt="5">
        <dgm:presLayoutVars>
          <dgm:bulletEnabled val="1"/>
        </dgm:presLayoutVars>
      </dgm:prSet>
      <dgm:spPr/>
    </dgm:pt>
    <dgm:pt modelId="{32FC87F4-E3F8-4357-B659-63C7229CF990}" type="pres">
      <dgm:prSet presAssocID="{9403B47F-EA35-4043-841C-03C013E4E3C6}" presName="sibTrans" presStyleLbl="sibTrans2D1" presStyleIdx="2" presStyleCnt="5"/>
      <dgm:spPr/>
    </dgm:pt>
    <dgm:pt modelId="{66B85C91-ECD4-4B71-AE22-C70CE354703F}" type="pres">
      <dgm:prSet presAssocID="{9403B47F-EA35-4043-841C-03C013E4E3C6}" presName="connectorText" presStyleLbl="sibTrans2D1" presStyleIdx="2" presStyleCnt="5"/>
      <dgm:spPr/>
    </dgm:pt>
    <dgm:pt modelId="{41B5D715-9851-4CD0-A4B7-69C579A4C058}" type="pres">
      <dgm:prSet presAssocID="{5882C0A7-4B2E-4880-A3C8-7F7B8A83413B}" presName="node" presStyleLbl="node1" presStyleIdx="3" presStyleCnt="5">
        <dgm:presLayoutVars>
          <dgm:bulletEnabled val="1"/>
        </dgm:presLayoutVars>
      </dgm:prSet>
      <dgm:spPr/>
    </dgm:pt>
    <dgm:pt modelId="{0315B572-6816-4870-BAC8-330EFC760A9B}" type="pres">
      <dgm:prSet presAssocID="{F189E714-79AA-4442-8212-00A7E9856923}" presName="sibTrans" presStyleLbl="sibTrans2D1" presStyleIdx="3" presStyleCnt="5"/>
      <dgm:spPr/>
    </dgm:pt>
    <dgm:pt modelId="{C2F416B6-EFC6-43C4-BA43-19CAA1E36536}" type="pres">
      <dgm:prSet presAssocID="{F189E714-79AA-4442-8212-00A7E9856923}" presName="connectorText" presStyleLbl="sibTrans2D1" presStyleIdx="3" presStyleCnt="5"/>
      <dgm:spPr/>
    </dgm:pt>
    <dgm:pt modelId="{D5F465F5-37E8-4283-A68F-91A9A8A2BD4D}" type="pres">
      <dgm:prSet presAssocID="{B5E4F2DA-B741-4E19-91BF-0A9DB99952B3}" presName="node" presStyleLbl="node1" presStyleIdx="4" presStyleCnt="5">
        <dgm:presLayoutVars>
          <dgm:bulletEnabled val="1"/>
        </dgm:presLayoutVars>
      </dgm:prSet>
      <dgm:spPr/>
    </dgm:pt>
    <dgm:pt modelId="{3872B8E2-0783-4CD6-B252-CDF95B86014E}" type="pres">
      <dgm:prSet presAssocID="{4BEF539C-A1AD-4CC4-9085-B3C0B32146D1}" presName="sibTrans" presStyleLbl="sibTrans2D1" presStyleIdx="4" presStyleCnt="5"/>
      <dgm:spPr/>
    </dgm:pt>
    <dgm:pt modelId="{40040DD4-7961-4D25-989B-DE108E151CB7}" type="pres">
      <dgm:prSet presAssocID="{4BEF539C-A1AD-4CC4-9085-B3C0B32146D1}" presName="connectorText" presStyleLbl="sibTrans2D1" presStyleIdx="4" presStyleCnt="5"/>
      <dgm:spPr/>
    </dgm:pt>
  </dgm:ptLst>
  <dgm:cxnLst>
    <dgm:cxn modelId="{11E68712-F780-4D4F-B580-48937D0BB66B}" type="presOf" srcId="{C8F9B814-0320-4A39-8C40-C101FE96D0E1}" destId="{75474F36-F880-45D4-9166-D606DFE59133}" srcOrd="1" destOrd="0" presId="urn:microsoft.com/office/officeart/2005/8/layout/cycle2"/>
    <dgm:cxn modelId="{F3BDC91E-C198-4202-82CD-2B721F5DE8B0}" srcId="{1100354F-9A2C-4F5B-976F-056BD32CCB15}" destId="{8EAF6695-F1ED-4E60-A610-522A5EC964EC}" srcOrd="1" destOrd="0" parTransId="{A6F90CC2-6ED5-4F1D-9464-093DCC729B1B}" sibTransId="{C8F9B814-0320-4A39-8C40-C101FE96D0E1}"/>
    <dgm:cxn modelId="{71EA0B1F-E7B5-478E-9F51-962859F78355}" type="presOf" srcId="{9403B47F-EA35-4043-841C-03C013E4E3C6}" destId="{32FC87F4-E3F8-4357-B659-63C7229CF990}" srcOrd="0" destOrd="0" presId="urn:microsoft.com/office/officeart/2005/8/layout/cycle2"/>
    <dgm:cxn modelId="{44D07D2C-99B6-4927-803A-BADA14B0B7E2}" type="presOf" srcId="{5882C0A7-4B2E-4880-A3C8-7F7B8A83413B}" destId="{41B5D715-9851-4CD0-A4B7-69C579A4C058}" srcOrd="0" destOrd="0" presId="urn:microsoft.com/office/officeart/2005/8/layout/cycle2"/>
    <dgm:cxn modelId="{7F45CF2C-FD40-4B06-B0D7-F3F984EBEF61}" srcId="{1100354F-9A2C-4F5B-976F-056BD32CCB15}" destId="{C2EEA374-ED3E-46FA-9F8C-28B7B50FCFCF}" srcOrd="0" destOrd="0" parTransId="{9B8CC214-C36C-4BFD-BE59-494E241933F1}" sibTransId="{7590CF38-42C3-4848-9FFA-6E3AAE3A5517}"/>
    <dgm:cxn modelId="{93EC3F36-DE43-4C69-B59A-AF1B531AA23C}" type="presOf" srcId="{1100354F-9A2C-4F5B-976F-056BD32CCB15}" destId="{8A6B59AD-30C3-4EA1-A955-96C520ECD403}" srcOrd="0" destOrd="0" presId="urn:microsoft.com/office/officeart/2005/8/layout/cycle2"/>
    <dgm:cxn modelId="{47BC8F5D-0F2D-4706-97D1-5FD0D890B0ED}" srcId="{1100354F-9A2C-4F5B-976F-056BD32CCB15}" destId="{5882C0A7-4B2E-4880-A3C8-7F7B8A83413B}" srcOrd="3" destOrd="0" parTransId="{A9E48AEC-48B0-4959-BD98-BDC0B303AFFD}" sibTransId="{F189E714-79AA-4442-8212-00A7E9856923}"/>
    <dgm:cxn modelId="{F86CFA46-BE92-4F08-9D68-05FFCD74D615}" srcId="{1100354F-9A2C-4F5B-976F-056BD32CCB15}" destId="{B5E4F2DA-B741-4E19-91BF-0A9DB99952B3}" srcOrd="4" destOrd="0" parTransId="{2E192DC6-082F-493A-A4FD-70341A66864E}" sibTransId="{4BEF539C-A1AD-4CC4-9085-B3C0B32146D1}"/>
    <dgm:cxn modelId="{71B30C4E-356A-4E04-89A2-BD4CDEDA7A2B}" type="presOf" srcId="{4BEF539C-A1AD-4CC4-9085-B3C0B32146D1}" destId="{3872B8E2-0783-4CD6-B252-CDF95B86014E}" srcOrd="0" destOrd="0" presId="urn:microsoft.com/office/officeart/2005/8/layout/cycle2"/>
    <dgm:cxn modelId="{84736375-7000-44BA-BE37-13260BED56ED}" type="presOf" srcId="{4BEF539C-A1AD-4CC4-9085-B3C0B32146D1}" destId="{40040DD4-7961-4D25-989B-DE108E151CB7}" srcOrd="1" destOrd="0" presId="urn:microsoft.com/office/officeart/2005/8/layout/cycle2"/>
    <dgm:cxn modelId="{C1B5FE7B-AC35-43FC-AB2C-195395230E83}" type="presOf" srcId="{7590CF38-42C3-4848-9FFA-6E3AAE3A5517}" destId="{74A6F0D9-3AC4-4EBC-AE25-433BCBB381EE}" srcOrd="1" destOrd="0" presId="urn:microsoft.com/office/officeart/2005/8/layout/cycle2"/>
    <dgm:cxn modelId="{209DB97E-2CDA-456E-AD54-87E2265090D4}" type="presOf" srcId="{C8F9B814-0320-4A39-8C40-C101FE96D0E1}" destId="{39BB5109-ABB4-4F7C-A28F-FEA7C6274050}" srcOrd="0" destOrd="0" presId="urn:microsoft.com/office/officeart/2005/8/layout/cycle2"/>
    <dgm:cxn modelId="{0A680082-06F7-4FB5-B9EA-10F776BE054B}" type="presOf" srcId="{B5E4F2DA-B741-4E19-91BF-0A9DB99952B3}" destId="{D5F465F5-37E8-4283-A68F-91A9A8A2BD4D}" srcOrd="0" destOrd="0" presId="urn:microsoft.com/office/officeart/2005/8/layout/cycle2"/>
    <dgm:cxn modelId="{464CA48C-9BE2-496B-8568-4A2439604F68}" srcId="{1100354F-9A2C-4F5B-976F-056BD32CCB15}" destId="{8DFB5B3D-1D96-4EA9-912D-D77D9C9F2962}" srcOrd="2" destOrd="0" parTransId="{676EF4E3-2C99-4E53-95E7-CD04A58B7FEB}" sibTransId="{9403B47F-EA35-4043-841C-03C013E4E3C6}"/>
    <dgm:cxn modelId="{D54CD39D-4285-4A80-967E-48BD1A1F4972}" type="presOf" srcId="{C2EEA374-ED3E-46FA-9F8C-28B7B50FCFCF}" destId="{B0B1BE47-D8ED-4416-BD03-2DD537DE1FE9}" srcOrd="0" destOrd="0" presId="urn:microsoft.com/office/officeart/2005/8/layout/cycle2"/>
    <dgm:cxn modelId="{1F579EA2-933B-46B5-B24B-9CF0FB81AE8C}" type="presOf" srcId="{8DFB5B3D-1D96-4EA9-912D-D77D9C9F2962}" destId="{371BA362-FD08-4803-94C3-5110747B7B4C}" srcOrd="0" destOrd="0" presId="urn:microsoft.com/office/officeart/2005/8/layout/cycle2"/>
    <dgm:cxn modelId="{581058D3-01B4-41F2-98C6-BAC6EB783B87}" type="presOf" srcId="{F189E714-79AA-4442-8212-00A7E9856923}" destId="{0315B572-6816-4870-BAC8-330EFC760A9B}" srcOrd="0" destOrd="0" presId="urn:microsoft.com/office/officeart/2005/8/layout/cycle2"/>
    <dgm:cxn modelId="{473134DF-08AB-44C4-9DBB-D5EBCBCE80DD}" type="presOf" srcId="{9403B47F-EA35-4043-841C-03C013E4E3C6}" destId="{66B85C91-ECD4-4B71-AE22-C70CE354703F}" srcOrd="1" destOrd="0" presId="urn:microsoft.com/office/officeart/2005/8/layout/cycle2"/>
    <dgm:cxn modelId="{C8CDE2F0-82CB-4B11-8856-EED3EEA34800}" type="presOf" srcId="{7590CF38-42C3-4848-9FFA-6E3AAE3A5517}" destId="{C7C939A5-0CEE-4D17-B779-1B056BA9C3C5}" srcOrd="0" destOrd="0" presId="urn:microsoft.com/office/officeart/2005/8/layout/cycle2"/>
    <dgm:cxn modelId="{699533F2-6851-4CD0-A2CD-B40CAEABA2D2}" type="presOf" srcId="{F189E714-79AA-4442-8212-00A7E9856923}" destId="{C2F416B6-EFC6-43C4-BA43-19CAA1E36536}" srcOrd="1" destOrd="0" presId="urn:microsoft.com/office/officeart/2005/8/layout/cycle2"/>
    <dgm:cxn modelId="{D171F8FB-4396-417A-AE7B-840FC9880C3B}" type="presOf" srcId="{8EAF6695-F1ED-4E60-A610-522A5EC964EC}" destId="{703AC769-042F-4F4C-BC47-519554D64A44}" srcOrd="0" destOrd="0" presId="urn:microsoft.com/office/officeart/2005/8/layout/cycle2"/>
    <dgm:cxn modelId="{A8568F87-B953-4286-B222-1DB85136EE24}" type="presParOf" srcId="{8A6B59AD-30C3-4EA1-A955-96C520ECD403}" destId="{B0B1BE47-D8ED-4416-BD03-2DD537DE1FE9}" srcOrd="0" destOrd="0" presId="urn:microsoft.com/office/officeart/2005/8/layout/cycle2"/>
    <dgm:cxn modelId="{F6FC973F-AA63-4E20-A266-AA02EB13EA8D}" type="presParOf" srcId="{8A6B59AD-30C3-4EA1-A955-96C520ECD403}" destId="{C7C939A5-0CEE-4D17-B779-1B056BA9C3C5}" srcOrd="1" destOrd="0" presId="urn:microsoft.com/office/officeart/2005/8/layout/cycle2"/>
    <dgm:cxn modelId="{49393521-9DF0-4920-9179-E1AF6DC348AD}" type="presParOf" srcId="{C7C939A5-0CEE-4D17-B779-1B056BA9C3C5}" destId="{74A6F0D9-3AC4-4EBC-AE25-433BCBB381EE}" srcOrd="0" destOrd="0" presId="urn:microsoft.com/office/officeart/2005/8/layout/cycle2"/>
    <dgm:cxn modelId="{3190175C-FDF1-48E4-A4E1-69DFE6B7325B}" type="presParOf" srcId="{8A6B59AD-30C3-4EA1-A955-96C520ECD403}" destId="{703AC769-042F-4F4C-BC47-519554D64A44}" srcOrd="2" destOrd="0" presId="urn:microsoft.com/office/officeart/2005/8/layout/cycle2"/>
    <dgm:cxn modelId="{4693D7A3-26BE-46CC-9E91-309B6DDBD090}" type="presParOf" srcId="{8A6B59AD-30C3-4EA1-A955-96C520ECD403}" destId="{39BB5109-ABB4-4F7C-A28F-FEA7C6274050}" srcOrd="3" destOrd="0" presId="urn:microsoft.com/office/officeart/2005/8/layout/cycle2"/>
    <dgm:cxn modelId="{5ED3894F-ABFD-45D4-8EB3-7B47D27E9A8F}" type="presParOf" srcId="{39BB5109-ABB4-4F7C-A28F-FEA7C6274050}" destId="{75474F36-F880-45D4-9166-D606DFE59133}" srcOrd="0" destOrd="0" presId="urn:microsoft.com/office/officeart/2005/8/layout/cycle2"/>
    <dgm:cxn modelId="{B5D2F07F-3487-49F1-9345-E4CFA487652D}" type="presParOf" srcId="{8A6B59AD-30C3-4EA1-A955-96C520ECD403}" destId="{371BA362-FD08-4803-94C3-5110747B7B4C}" srcOrd="4" destOrd="0" presId="urn:microsoft.com/office/officeart/2005/8/layout/cycle2"/>
    <dgm:cxn modelId="{BF429DE2-2F29-43A3-A630-7DA826AA0402}" type="presParOf" srcId="{8A6B59AD-30C3-4EA1-A955-96C520ECD403}" destId="{32FC87F4-E3F8-4357-B659-63C7229CF990}" srcOrd="5" destOrd="0" presId="urn:microsoft.com/office/officeart/2005/8/layout/cycle2"/>
    <dgm:cxn modelId="{0AC2FA71-248E-4F3D-AE06-96DEC231E126}" type="presParOf" srcId="{32FC87F4-E3F8-4357-B659-63C7229CF990}" destId="{66B85C91-ECD4-4B71-AE22-C70CE354703F}" srcOrd="0" destOrd="0" presId="urn:microsoft.com/office/officeart/2005/8/layout/cycle2"/>
    <dgm:cxn modelId="{EC261463-A517-4F71-B510-F736BDC8F8E5}" type="presParOf" srcId="{8A6B59AD-30C3-4EA1-A955-96C520ECD403}" destId="{41B5D715-9851-4CD0-A4B7-69C579A4C058}" srcOrd="6" destOrd="0" presId="urn:microsoft.com/office/officeart/2005/8/layout/cycle2"/>
    <dgm:cxn modelId="{74381AE4-8BE6-437D-94E8-3DF665F71984}" type="presParOf" srcId="{8A6B59AD-30C3-4EA1-A955-96C520ECD403}" destId="{0315B572-6816-4870-BAC8-330EFC760A9B}" srcOrd="7" destOrd="0" presId="urn:microsoft.com/office/officeart/2005/8/layout/cycle2"/>
    <dgm:cxn modelId="{9E182C53-F3A7-4F9E-B543-682E8752CF52}" type="presParOf" srcId="{0315B572-6816-4870-BAC8-330EFC760A9B}" destId="{C2F416B6-EFC6-43C4-BA43-19CAA1E36536}" srcOrd="0" destOrd="0" presId="urn:microsoft.com/office/officeart/2005/8/layout/cycle2"/>
    <dgm:cxn modelId="{A8299CA9-45F2-47E6-8A5C-7CB3EE9FE020}" type="presParOf" srcId="{8A6B59AD-30C3-4EA1-A955-96C520ECD403}" destId="{D5F465F5-37E8-4283-A68F-91A9A8A2BD4D}" srcOrd="8" destOrd="0" presId="urn:microsoft.com/office/officeart/2005/8/layout/cycle2"/>
    <dgm:cxn modelId="{7808A257-5720-4984-800A-82CD02DF0B21}" type="presParOf" srcId="{8A6B59AD-30C3-4EA1-A955-96C520ECD403}" destId="{3872B8E2-0783-4CD6-B252-CDF95B86014E}" srcOrd="9" destOrd="0" presId="urn:microsoft.com/office/officeart/2005/8/layout/cycle2"/>
    <dgm:cxn modelId="{A18F1AB6-23E9-4237-AD47-DC4D0CD4817D}" type="presParOf" srcId="{3872B8E2-0783-4CD6-B252-CDF95B86014E}" destId="{40040DD4-7961-4D25-989B-DE108E151CB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4D03F1-59BC-4AAB-AD3C-9B20296F92C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98D026F-05AF-4628-8833-7447AEAE55F3}">
      <dgm:prSet phldrT="[Texte]"/>
      <dgm:spPr/>
      <dgm:t>
        <a:bodyPr/>
        <a:lstStyle/>
        <a:p>
          <a:r>
            <a:rPr lang="en-US" b="0">
              <a:ea typeface="+mn-lt"/>
              <a:cs typeface="+mn-lt"/>
            </a:rPr>
            <a:t>Étude et conception</a:t>
          </a:r>
          <a:endParaRPr lang="fr-FR"/>
        </a:p>
      </dgm:t>
    </dgm:pt>
    <dgm:pt modelId="{533AE82D-5A6B-4EB4-B25A-1B0D5C50E87D}" type="parTrans" cxnId="{651288DB-3019-4D93-B98F-9D9A0E1B4BC0}">
      <dgm:prSet/>
      <dgm:spPr/>
      <dgm:t>
        <a:bodyPr/>
        <a:lstStyle/>
        <a:p>
          <a:endParaRPr lang="fr-FR"/>
        </a:p>
      </dgm:t>
    </dgm:pt>
    <dgm:pt modelId="{4631F88D-AE22-4BE1-81DC-08FF86F39BEA}" type="sibTrans" cxnId="{651288DB-3019-4D93-B98F-9D9A0E1B4BC0}">
      <dgm:prSet/>
      <dgm:spPr/>
      <dgm:t>
        <a:bodyPr/>
        <a:lstStyle/>
        <a:p>
          <a:endParaRPr lang="fr-FR"/>
        </a:p>
      </dgm:t>
    </dgm:pt>
    <dgm:pt modelId="{0D9395C3-CBCC-459B-BC89-F1D766A9C83C}">
      <dgm:prSet phldrT="[Texte]"/>
      <dgm:spPr/>
      <dgm:t>
        <a:bodyPr/>
        <a:lstStyle/>
        <a:p>
          <a:r>
            <a:rPr lang="en-US" b="0" err="1">
              <a:ea typeface="+mn-lt"/>
              <a:cs typeface="+mn-lt"/>
            </a:rPr>
            <a:t>Prototypage</a:t>
          </a:r>
          <a:endParaRPr lang="fr-FR"/>
        </a:p>
      </dgm:t>
    </dgm:pt>
    <dgm:pt modelId="{59A26138-2482-405F-9B88-16EC1B08C251}" type="parTrans" cxnId="{74DB6E5F-907B-429F-95D2-C67D2D3F9181}">
      <dgm:prSet/>
      <dgm:spPr/>
      <dgm:t>
        <a:bodyPr/>
        <a:lstStyle/>
        <a:p>
          <a:endParaRPr lang="fr-FR"/>
        </a:p>
      </dgm:t>
    </dgm:pt>
    <dgm:pt modelId="{CB4650C5-140C-440E-BE4E-ACD31CCD29B4}" type="sibTrans" cxnId="{74DB6E5F-907B-429F-95D2-C67D2D3F9181}">
      <dgm:prSet/>
      <dgm:spPr/>
      <dgm:t>
        <a:bodyPr/>
        <a:lstStyle/>
        <a:p>
          <a:endParaRPr lang="fr-FR"/>
        </a:p>
      </dgm:t>
    </dgm:pt>
    <dgm:pt modelId="{D87B7EED-45B0-490E-8D34-F2A97F7EEF4C}">
      <dgm:prSet phldrT="[Texte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0">
              <a:ea typeface="+mn-lt"/>
              <a:cs typeface="+mn-lt"/>
            </a:rPr>
            <a:t>Installation et mise </a:t>
          </a:r>
          <a:r>
            <a:rPr lang="en-US" b="0" err="1">
              <a:ea typeface="+mn-lt"/>
              <a:cs typeface="+mn-lt"/>
            </a:rPr>
            <a:t>en</a:t>
          </a:r>
          <a:r>
            <a:rPr lang="en-US" b="0">
              <a:ea typeface="+mn-lt"/>
              <a:cs typeface="+mn-lt"/>
            </a:rPr>
            <a:t> service</a:t>
          </a:r>
          <a:endParaRPr lang="fr-FR"/>
        </a:p>
      </dgm:t>
    </dgm:pt>
    <dgm:pt modelId="{137B9B15-7E48-4D2F-9C9F-A4B446903C29}" type="parTrans" cxnId="{F7787947-59E3-45E6-903A-00C3480E61E7}">
      <dgm:prSet/>
      <dgm:spPr/>
      <dgm:t>
        <a:bodyPr/>
        <a:lstStyle/>
        <a:p>
          <a:endParaRPr lang="fr-FR"/>
        </a:p>
      </dgm:t>
    </dgm:pt>
    <dgm:pt modelId="{B052A9AB-E1D8-44DD-B4C5-208420EE343E}" type="sibTrans" cxnId="{F7787947-59E3-45E6-903A-00C3480E61E7}">
      <dgm:prSet/>
      <dgm:spPr/>
      <dgm:t>
        <a:bodyPr/>
        <a:lstStyle/>
        <a:p>
          <a:endParaRPr lang="fr-FR"/>
        </a:p>
      </dgm:t>
    </dgm:pt>
    <dgm:pt modelId="{ABF5C02A-3BA4-4D6A-9460-3CCA8BA4507D}">
      <dgm:prSet phldrT="[Texte]"/>
      <dgm:spPr/>
      <dgm:t>
        <a:bodyPr/>
        <a:lstStyle/>
        <a:p>
          <a:r>
            <a:rPr lang="en-US" b="0">
              <a:ea typeface="+mn-lt"/>
              <a:cs typeface="+mn-lt"/>
            </a:rPr>
            <a:t>Tests et </a:t>
          </a:r>
          <a:r>
            <a:rPr lang="en-US" b="0" err="1">
              <a:ea typeface="+mn-lt"/>
              <a:cs typeface="+mn-lt"/>
            </a:rPr>
            <a:t>ajustements</a:t>
          </a:r>
          <a:endParaRPr lang="fr-FR"/>
        </a:p>
      </dgm:t>
    </dgm:pt>
    <dgm:pt modelId="{2DD1BEEA-6518-469F-AF9B-62FB2F247FCC}" type="parTrans" cxnId="{3D5C87A8-3765-43C1-857F-49D2DCCB7DD7}">
      <dgm:prSet/>
      <dgm:spPr/>
      <dgm:t>
        <a:bodyPr/>
        <a:lstStyle/>
        <a:p>
          <a:endParaRPr lang="fr-FR"/>
        </a:p>
      </dgm:t>
    </dgm:pt>
    <dgm:pt modelId="{92CE9718-40F9-4920-8B31-BCF16E826E20}" type="sibTrans" cxnId="{3D5C87A8-3765-43C1-857F-49D2DCCB7DD7}">
      <dgm:prSet/>
      <dgm:spPr/>
      <dgm:t>
        <a:bodyPr/>
        <a:lstStyle/>
        <a:p>
          <a:endParaRPr lang="fr-FR"/>
        </a:p>
      </dgm:t>
    </dgm:pt>
    <dgm:pt modelId="{C3479A3D-00D4-4FA4-9967-29439EAA103F}" type="pres">
      <dgm:prSet presAssocID="{284D03F1-59BC-4AAB-AD3C-9B20296F92C8}" presName="Name0" presStyleCnt="0">
        <dgm:presLayoutVars>
          <dgm:dir/>
          <dgm:animLvl val="lvl"/>
          <dgm:resizeHandles val="exact"/>
        </dgm:presLayoutVars>
      </dgm:prSet>
      <dgm:spPr/>
    </dgm:pt>
    <dgm:pt modelId="{976CE841-20A5-4897-A15C-BA288643B321}" type="pres">
      <dgm:prSet presAssocID="{E98D026F-05AF-4628-8833-7447AEAE55F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6B8A66B-70B5-4EBA-9101-BDC05522E5B6}" type="pres">
      <dgm:prSet presAssocID="{4631F88D-AE22-4BE1-81DC-08FF86F39BEA}" presName="parTxOnlySpace" presStyleCnt="0"/>
      <dgm:spPr/>
    </dgm:pt>
    <dgm:pt modelId="{758A3734-A8D4-487A-AFB0-895A82DEDE89}" type="pres">
      <dgm:prSet presAssocID="{0D9395C3-CBCC-459B-BC89-F1D766A9C83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D0E6B3F-E5B1-4D20-9A6B-A53DCE4A4F43}" type="pres">
      <dgm:prSet presAssocID="{CB4650C5-140C-440E-BE4E-ACD31CCD29B4}" presName="parTxOnlySpace" presStyleCnt="0"/>
      <dgm:spPr/>
    </dgm:pt>
    <dgm:pt modelId="{9974C2EF-3EEA-4DA1-8B96-E6D223CBC65F}" type="pres">
      <dgm:prSet presAssocID="{ABF5C02A-3BA4-4D6A-9460-3CCA8BA4507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4FBD38B-AFF5-48C5-A792-41EEFECC56CC}" type="pres">
      <dgm:prSet presAssocID="{92CE9718-40F9-4920-8B31-BCF16E826E20}" presName="parTxOnlySpace" presStyleCnt="0"/>
      <dgm:spPr/>
    </dgm:pt>
    <dgm:pt modelId="{3DEAB24B-8526-46F6-9DEB-62F9F36E0250}" type="pres">
      <dgm:prSet presAssocID="{D87B7EED-45B0-490E-8D34-F2A97F7EEF4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8C8EE1F-1F72-4E25-8383-8923AC92B1BA}" type="presOf" srcId="{0D9395C3-CBCC-459B-BC89-F1D766A9C83C}" destId="{758A3734-A8D4-487A-AFB0-895A82DEDE89}" srcOrd="0" destOrd="0" presId="urn:microsoft.com/office/officeart/2005/8/layout/chevron1"/>
    <dgm:cxn modelId="{74DB6E5F-907B-429F-95D2-C67D2D3F9181}" srcId="{284D03F1-59BC-4AAB-AD3C-9B20296F92C8}" destId="{0D9395C3-CBCC-459B-BC89-F1D766A9C83C}" srcOrd="1" destOrd="0" parTransId="{59A26138-2482-405F-9B88-16EC1B08C251}" sibTransId="{CB4650C5-140C-440E-BE4E-ACD31CCD29B4}"/>
    <dgm:cxn modelId="{F7787947-59E3-45E6-903A-00C3480E61E7}" srcId="{284D03F1-59BC-4AAB-AD3C-9B20296F92C8}" destId="{D87B7EED-45B0-490E-8D34-F2A97F7EEF4C}" srcOrd="3" destOrd="0" parTransId="{137B9B15-7E48-4D2F-9C9F-A4B446903C29}" sibTransId="{B052A9AB-E1D8-44DD-B4C5-208420EE343E}"/>
    <dgm:cxn modelId="{B215FB6D-0991-4BDC-AA8D-E0C718831950}" type="presOf" srcId="{D87B7EED-45B0-490E-8D34-F2A97F7EEF4C}" destId="{3DEAB24B-8526-46F6-9DEB-62F9F36E0250}" srcOrd="0" destOrd="0" presId="urn:microsoft.com/office/officeart/2005/8/layout/chevron1"/>
    <dgm:cxn modelId="{39F3C798-98EC-4206-8946-C109D55B07E8}" type="presOf" srcId="{E98D026F-05AF-4628-8833-7447AEAE55F3}" destId="{976CE841-20A5-4897-A15C-BA288643B321}" srcOrd="0" destOrd="0" presId="urn:microsoft.com/office/officeart/2005/8/layout/chevron1"/>
    <dgm:cxn modelId="{E50EEDA4-0C13-4D4F-ADCE-A84FB8FFB037}" type="presOf" srcId="{ABF5C02A-3BA4-4D6A-9460-3CCA8BA4507D}" destId="{9974C2EF-3EEA-4DA1-8B96-E6D223CBC65F}" srcOrd="0" destOrd="0" presId="urn:microsoft.com/office/officeart/2005/8/layout/chevron1"/>
    <dgm:cxn modelId="{3D5C87A8-3765-43C1-857F-49D2DCCB7DD7}" srcId="{284D03F1-59BC-4AAB-AD3C-9B20296F92C8}" destId="{ABF5C02A-3BA4-4D6A-9460-3CCA8BA4507D}" srcOrd="2" destOrd="0" parTransId="{2DD1BEEA-6518-469F-AF9B-62FB2F247FCC}" sibTransId="{92CE9718-40F9-4920-8B31-BCF16E826E20}"/>
    <dgm:cxn modelId="{651288DB-3019-4D93-B98F-9D9A0E1B4BC0}" srcId="{284D03F1-59BC-4AAB-AD3C-9B20296F92C8}" destId="{E98D026F-05AF-4628-8833-7447AEAE55F3}" srcOrd="0" destOrd="0" parTransId="{533AE82D-5A6B-4EB4-B25A-1B0D5C50E87D}" sibTransId="{4631F88D-AE22-4BE1-81DC-08FF86F39BEA}"/>
    <dgm:cxn modelId="{5EA622F8-26E2-4F25-AEBF-FF36FFF6EF31}" type="presOf" srcId="{284D03F1-59BC-4AAB-AD3C-9B20296F92C8}" destId="{C3479A3D-00D4-4FA4-9967-29439EAA103F}" srcOrd="0" destOrd="0" presId="urn:microsoft.com/office/officeart/2005/8/layout/chevron1"/>
    <dgm:cxn modelId="{D864EB3C-07EB-4244-97BB-9EB1705E1A23}" type="presParOf" srcId="{C3479A3D-00D4-4FA4-9967-29439EAA103F}" destId="{976CE841-20A5-4897-A15C-BA288643B321}" srcOrd="0" destOrd="0" presId="urn:microsoft.com/office/officeart/2005/8/layout/chevron1"/>
    <dgm:cxn modelId="{69FF5CFB-8A88-4658-82E9-621B904807FD}" type="presParOf" srcId="{C3479A3D-00D4-4FA4-9967-29439EAA103F}" destId="{86B8A66B-70B5-4EBA-9101-BDC05522E5B6}" srcOrd="1" destOrd="0" presId="urn:microsoft.com/office/officeart/2005/8/layout/chevron1"/>
    <dgm:cxn modelId="{C27AD548-3658-459D-9B27-FDF6E37C46B3}" type="presParOf" srcId="{C3479A3D-00D4-4FA4-9967-29439EAA103F}" destId="{758A3734-A8D4-487A-AFB0-895A82DEDE89}" srcOrd="2" destOrd="0" presId="urn:microsoft.com/office/officeart/2005/8/layout/chevron1"/>
    <dgm:cxn modelId="{26EB58BA-3FDE-4881-9AF0-65A6FF91D49D}" type="presParOf" srcId="{C3479A3D-00D4-4FA4-9967-29439EAA103F}" destId="{5D0E6B3F-E5B1-4D20-9A6B-A53DCE4A4F43}" srcOrd="3" destOrd="0" presId="urn:microsoft.com/office/officeart/2005/8/layout/chevron1"/>
    <dgm:cxn modelId="{DCD09EC3-625C-45FC-9451-644053FC55D9}" type="presParOf" srcId="{C3479A3D-00D4-4FA4-9967-29439EAA103F}" destId="{9974C2EF-3EEA-4DA1-8B96-E6D223CBC65F}" srcOrd="4" destOrd="0" presId="urn:microsoft.com/office/officeart/2005/8/layout/chevron1"/>
    <dgm:cxn modelId="{2C6E4F34-A40E-4193-BDF0-C5BB85BBEBC6}" type="presParOf" srcId="{C3479A3D-00D4-4FA4-9967-29439EAA103F}" destId="{14FBD38B-AFF5-48C5-A792-41EEFECC56CC}" srcOrd="5" destOrd="0" presId="urn:microsoft.com/office/officeart/2005/8/layout/chevron1"/>
    <dgm:cxn modelId="{EF1762E3-D9CF-45F7-902E-0659E7B0534C}" type="presParOf" srcId="{C3479A3D-00D4-4FA4-9967-29439EAA103F}" destId="{3DEAB24B-8526-46F6-9DEB-62F9F36E025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22D5C3-28A0-493B-85C5-D32D64C4E891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CFF5D016-FFD2-49E1-BEA0-934A47DBB38A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/>
            <a:t>Mois 1 à 6</a:t>
          </a:r>
        </a:p>
      </dgm:t>
    </dgm:pt>
    <dgm:pt modelId="{E459DCD0-F801-4D09-B5E2-D7154F4A40CC}" type="parTrans" cxnId="{5FE35467-0E34-4676-952D-0F165DA4D88B}">
      <dgm:prSet/>
      <dgm:spPr/>
      <dgm:t>
        <a:bodyPr/>
        <a:lstStyle/>
        <a:p>
          <a:endParaRPr lang="fr-FR"/>
        </a:p>
      </dgm:t>
    </dgm:pt>
    <dgm:pt modelId="{CD61E322-8C8C-4D41-8427-B4A017D7EB22}" type="sibTrans" cxnId="{5FE35467-0E34-4676-952D-0F165DA4D88B}">
      <dgm:prSet/>
      <dgm:spPr/>
      <dgm:t>
        <a:bodyPr/>
        <a:lstStyle/>
        <a:p>
          <a:endParaRPr lang="fr-FR"/>
        </a:p>
      </dgm:t>
    </dgm:pt>
    <dgm:pt modelId="{6262A01E-D308-4110-8758-E9CBAFDA3A7E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/>
            <a:t>Mois 7</a:t>
          </a:r>
        </a:p>
      </dgm:t>
    </dgm:pt>
    <dgm:pt modelId="{5175DA22-AEDC-4626-A2AE-5F441265FDBD}" type="parTrans" cxnId="{06BFDBA6-4982-4475-A787-E42F7A517C8C}">
      <dgm:prSet/>
      <dgm:spPr/>
      <dgm:t>
        <a:bodyPr/>
        <a:lstStyle/>
        <a:p>
          <a:endParaRPr lang="fr-FR"/>
        </a:p>
      </dgm:t>
    </dgm:pt>
    <dgm:pt modelId="{90793AE3-CC80-49A6-9575-A685A563DBEF}" type="sibTrans" cxnId="{06BFDBA6-4982-4475-A787-E42F7A517C8C}">
      <dgm:prSet/>
      <dgm:spPr/>
      <dgm:t>
        <a:bodyPr/>
        <a:lstStyle/>
        <a:p>
          <a:endParaRPr lang="fr-FR"/>
        </a:p>
      </dgm:t>
    </dgm:pt>
    <dgm:pt modelId="{9F349A7C-819C-4059-B769-85B71838CFC7}">
      <dgm:prSet phldrT="[Texte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fr-FR"/>
            <a:t>RETARD</a:t>
          </a:r>
        </a:p>
      </dgm:t>
    </dgm:pt>
    <dgm:pt modelId="{BACE043C-7ACB-4678-9BCC-4F74892B9C5C}" type="parTrans" cxnId="{FD7B634D-32E5-4A18-9E19-A537719EEB5B}">
      <dgm:prSet/>
      <dgm:spPr/>
      <dgm:t>
        <a:bodyPr/>
        <a:lstStyle/>
        <a:p>
          <a:endParaRPr lang="fr-FR"/>
        </a:p>
      </dgm:t>
    </dgm:pt>
    <dgm:pt modelId="{C490111C-EB1C-463E-B930-C0A1DA1A3AD9}" type="sibTrans" cxnId="{FD7B634D-32E5-4A18-9E19-A537719EEB5B}">
      <dgm:prSet/>
      <dgm:spPr/>
      <dgm:t>
        <a:bodyPr/>
        <a:lstStyle/>
        <a:p>
          <a:endParaRPr lang="fr-FR"/>
        </a:p>
      </dgm:t>
    </dgm:pt>
    <dgm:pt modelId="{3AB57A86-887F-4159-B0F6-C9B2D743A1AB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/>
            <a:t>Mois 8</a:t>
          </a:r>
        </a:p>
      </dgm:t>
    </dgm:pt>
    <dgm:pt modelId="{4E807F3F-C4E2-4280-85FF-B218E6A0ECB2}" type="parTrans" cxnId="{946D6447-0700-47D4-B720-3846E28874CA}">
      <dgm:prSet/>
      <dgm:spPr/>
      <dgm:t>
        <a:bodyPr/>
        <a:lstStyle/>
        <a:p>
          <a:endParaRPr lang="fr-FR"/>
        </a:p>
      </dgm:t>
    </dgm:pt>
    <dgm:pt modelId="{8A4D729F-46AC-4613-8F7C-173BEAAA42D0}" type="sibTrans" cxnId="{946D6447-0700-47D4-B720-3846E28874CA}">
      <dgm:prSet/>
      <dgm:spPr/>
      <dgm:t>
        <a:bodyPr/>
        <a:lstStyle/>
        <a:p>
          <a:endParaRPr lang="fr-FR"/>
        </a:p>
      </dgm:t>
    </dgm:pt>
    <dgm:pt modelId="{802D0FC9-7B52-4906-BE62-475689C5DFFB}" type="pres">
      <dgm:prSet presAssocID="{7222D5C3-28A0-493B-85C5-D32D64C4E891}" presName="Name0" presStyleCnt="0">
        <dgm:presLayoutVars>
          <dgm:dir/>
          <dgm:resizeHandles val="exact"/>
        </dgm:presLayoutVars>
      </dgm:prSet>
      <dgm:spPr/>
    </dgm:pt>
    <dgm:pt modelId="{5E57DEAF-05E2-43A1-A197-82919921590A}" type="pres">
      <dgm:prSet presAssocID="{CFF5D016-FFD2-49E1-BEA0-934A47DBB38A}" presName="parTxOnly" presStyleLbl="node1" presStyleIdx="0" presStyleCnt="4">
        <dgm:presLayoutVars>
          <dgm:bulletEnabled val="1"/>
        </dgm:presLayoutVars>
      </dgm:prSet>
      <dgm:spPr/>
    </dgm:pt>
    <dgm:pt modelId="{309439F4-E661-4CA0-9F9E-1D515767B102}" type="pres">
      <dgm:prSet presAssocID="{CD61E322-8C8C-4D41-8427-B4A017D7EB22}" presName="parSpace" presStyleCnt="0"/>
      <dgm:spPr/>
    </dgm:pt>
    <dgm:pt modelId="{A3C4EF70-0B4B-49ED-914B-BD47050C8E68}" type="pres">
      <dgm:prSet presAssocID="{6262A01E-D308-4110-8758-E9CBAFDA3A7E}" presName="parTxOnly" presStyleLbl="node1" presStyleIdx="1" presStyleCnt="4">
        <dgm:presLayoutVars>
          <dgm:bulletEnabled val="1"/>
        </dgm:presLayoutVars>
      </dgm:prSet>
      <dgm:spPr/>
    </dgm:pt>
    <dgm:pt modelId="{DB0CC69B-4577-432F-BEBA-C2447CE072A0}" type="pres">
      <dgm:prSet presAssocID="{90793AE3-CC80-49A6-9575-A685A563DBEF}" presName="parSpace" presStyleCnt="0"/>
      <dgm:spPr/>
    </dgm:pt>
    <dgm:pt modelId="{8EEC3218-2BCD-4494-9307-51FF33301639}" type="pres">
      <dgm:prSet presAssocID="{3AB57A86-887F-4159-B0F6-C9B2D743A1AB}" presName="parTxOnly" presStyleLbl="node1" presStyleIdx="2" presStyleCnt="4">
        <dgm:presLayoutVars>
          <dgm:bulletEnabled val="1"/>
        </dgm:presLayoutVars>
      </dgm:prSet>
      <dgm:spPr/>
    </dgm:pt>
    <dgm:pt modelId="{4A87C57A-8DAA-4719-AF17-7403FC5DC451}" type="pres">
      <dgm:prSet presAssocID="{8A4D729F-46AC-4613-8F7C-173BEAAA42D0}" presName="parSpace" presStyleCnt="0"/>
      <dgm:spPr/>
    </dgm:pt>
    <dgm:pt modelId="{F4142ECC-186A-4C49-910A-BF45A9DEEFD3}" type="pres">
      <dgm:prSet presAssocID="{9F349A7C-819C-4059-B769-85B71838CFC7}" presName="parTxOnly" presStyleLbl="node1" presStyleIdx="3" presStyleCnt="4" custScaleX="85408">
        <dgm:presLayoutVars>
          <dgm:bulletEnabled val="1"/>
        </dgm:presLayoutVars>
      </dgm:prSet>
      <dgm:spPr/>
    </dgm:pt>
  </dgm:ptLst>
  <dgm:cxnLst>
    <dgm:cxn modelId="{86EB1100-05CA-4B95-8772-2D8F6153449B}" type="presOf" srcId="{3AB57A86-887F-4159-B0F6-C9B2D743A1AB}" destId="{8EEC3218-2BCD-4494-9307-51FF33301639}" srcOrd="0" destOrd="0" presId="urn:microsoft.com/office/officeart/2005/8/layout/hChevron3"/>
    <dgm:cxn modelId="{0352E609-20E7-4CC0-9EF2-0AEF826F95A2}" type="presOf" srcId="{6262A01E-D308-4110-8758-E9CBAFDA3A7E}" destId="{A3C4EF70-0B4B-49ED-914B-BD47050C8E68}" srcOrd="0" destOrd="0" presId="urn:microsoft.com/office/officeart/2005/8/layout/hChevron3"/>
    <dgm:cxn modelId="{946D6447-0700-47D4-B720-3846E28874CA}" srcId="{7222D5C3-28A0-493B-85C5-D32D64C4E891}" destId="{3AB57A86-887F-4159-B0F6-C9B2D743A1AB}" srcOrd="2" destOrd="0" parTransId="{4E807F3F-C4E2-4280-85FF-B218E6A0ECB2}" sibTransId="{8A4D729F-46AC-4613-8F7C-173BEAAA42D0}"/>
    <dgm:cxn modelId="{5FE35467-0E34-4676-952D-0F165DA4D88B}" srcId="{7222D5C3-28A0-493B-85C5-D32D64C4E891}" destId="{CFF5D016-FFD2-49E1-BEA0-934A47DBB38A}" srcOrd="0" destOrd="0" parTransId="{E459DCD0-F801-4D09-B5E2-D7154F4A40CC}" sibTransId="{CD61E322-8C8C-4D41-8427-B4A017D7EB22}"/>
    <dgm:cxn modelId="{F9DD9B49-96A9-41E8-BF68-41DEBF0CB3E1}" type="presOf" srcId="{9F349A7C-819C-4059-B769-85B71838CFC7}" destId="{F4142ECC-186A-4C49-910A-BF45A9DEEFD3}" srcOrd="0" destOrd="0" presId="urn:microsoft.com/office/officeart/2005/8/layout/hChevron3"/>
    <dgm:cxn modelId="{FD7B634D-32E5-4A18-9E19-A537719EEB5B}" srcId="{7222D5C3-28A0-493B-85C5-D32D64C4E891}" destId="{9F349A7C-819C-4059-B769-85B71838CFC7}" srcOrd="3" destOrd="0" parTransId="{BACE043C-7ACB-4678-9BCC-4F74892B9C5C}" sibTransId="{C490111C-EB1C-463E-B930-C0A1DA1A3AD9}"/>
    <dgm:cxn modelId="{7BDFC256-C8C0-468A-A9ED-6B32A62E9A8A}" type="presOf" srcId="{7222D5C3-28A0-493B-85C5-D32D64C4E891}" destId="{802D0FC9-7B52-4906-BE62-475689C5DFFB}" srcOrd="0" destOrd="0" presId="urn:microsoft.com/office/officeart/2005/8/layout/hChevron3"/>
    <dgm:cxn modelId="{06BFDBA6-4982-4475-A787-E42F7A517C8C}" srcId="{7222D5C3-28A0-493B-85C5-D32D64C4E891}" destId="{6262A01E-D308-4110-8758-E9CBAFDA3A7E}" srcOrd="1" destOrd="0" parTransId="{5175DA22-AEDC-4626-A2AE-5F441265FDBD}" sibTransId="{90793AE3-CC80-49A6-9575-A685A563DBEF}"/>
    <dgm:cxn modelId="{D5FD18E5-488D-4453-9185-DBFDE675655E}" type="presOf" srcId="{CFF5D016-FFD2-49E1-BEA0-934A47DBB38A}" destId="{5E57DEAF-05E2-43A1-A197-82919921590A}" srcOrd="0" destOrd="0" presId="urn:microsoft.com/office/officeart/2005/8/layout/hChevron3"/>
    <dgm:cxn modelId="{BB98080E-6BE9-4646-B3B2-D57023C4F7EC}" type="presParOf" srcId="{802D0FC9-7B52-4906-BE62-475689C5DFFB}" destId="{5E57DEAF-05E2-43A1-A197-82919921590A}" srcOrd="0" destOrd="0" presId="urn:microsoft.com/office/officeart/2005/8/layout/hChevron3"/>
    <dgm:cxn modelId="{ADCB9A90-2DFA-4519-A164-5AAFE1C3C34E}" type="presParOf" srcId="{802D0FC9-7B52-4906-BE62-475689C5DFFB}" destId="{309439F4-E661-4CA0-9F9E-1D515767B102}" srcOrd="1" destOrd="0" presId="urn:microsoft.com/office/officeart/2005/8/layout/hChevron3"/>
    <dgm:cxn modelId="{7A364589-D8D9-4D00-8891-B66748330FD8}" type="presParOf" srcId="{802D0FC9-7B52-4906-BE62-475689C5DFFB}" destId="{A3C4EF70-0B4B-49ED-914B-BD47050C8E68}" srcOrd="2" destOrd="0" presId="urn:microsoft.com/office/officeart/2005/8/layout/hChevron3"/>
    <dgm:cxn modelId="{0266B9A5-4029-46D2-94F9-5267396C46BC}" type="presParOf" srcId="{802D0FC9-7B52-4906-BE62-475689C5DFFB}" destId="{DB0CC69B-4577-432F-BEBA-C2447CE072A0}" srcOrd="3" destOrd="0" presId="urn:microsoft.com/office/officeart/2005/8/layout/hChevron3"/>
    <dgm:cxn modelId="{DC73ED47-2641-4AF9-BB54-ACA26C32B6CA}" type="presParOf" srcId="{802D0FC9-7B52-4906-BE62-475689C5DFFB}" destId="{8EEC3218-2BCD-4494-9307-51FF33301639}" srcOrd="4" destOrd="0" presId="urn:microsoft.com/office/officeart/2005/8/layout/hChevron3"/>
    <dgm:cxn modelId="{D5C2DE6F-A2A1-4F0A-858F-C5D470C947AB}" type="presParOf" srcId="{802D0FC9-7B52-4906-BE62-475689C5DFFB}" destId="{4A87C57A-8DAA-4719-AF17-7403FC5DC451}" srcOrd="5" destOrd="0" presId="urn:microsoft.com/office/officeart/2005/8/layout/hChevron3"/>
    <dgm:cxn modelId="{1031BB4E-DD60-4DBB-B70B-53B6E5C13A56}" type="presParOf" srcId="{802D0FC9-7B52-4906-BE62-475689C5DFFB}" destId="{F4142ECC-186A-4C49-910A-BF45A9DEEFD3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09BE5D-1B02-46F6-AD4C-1F0959104147}" type="doc">
      <dgm:prSet loTypeId="urn:microsoft.com/office/officeart/2005/8/layout/pyramid1" loCatId="pyramid" qsTypeId="urn:microsoft.com/office/officeart/2005/8/quickstyle/simple1" qsCatId="simple" csTypeId="urn:microsoft.com/office/officeart/2005/8/colors/accent0_1" csCatId="mainScheme" phldr="1"/>
      <dgm:spPr/>
    </dgm:pt>
    <dgm:pt modelId="{FFF289F5-7361-4AFD-AFCD-C601B71C9980}">
      <dgm:prSet phldrT="[Texte]" phldr="0"/>
      <dgm:spPr/>
      <dgm:t>
        <a:bodyPr/>
        <a:lstStyle/>
        <a:p>
          <a:pPr rtl="0"/>
          <a:r>
            <a:rPr lang="fr-FR">
              <a:solidFill>
                <a:schemeClr val="bg1"/>
              </a:solidFill>
              <a:latin typeface="Segoe UI"/>
            </a:rPr>
            <a:t>Décision, regard critique </a:t>
          </a:r>
          <a:endParaRPr lang="fr-FR">
            <a:solidFill>
              <a:schemeClr val="bg1"/>
            </a:solidFill>
          </a:endParaRPr>
        </a:p>
      </dgm:t>
    </dgm:pt>
    <dgm:pt modelId="{30BDCAE0-55F6-4F26-9016-A39AE9ADD4F2}" type="parTrans" cxnId="{3BF7D9EB-2723-4EBA-B031-C43AB731290F}">
      <dgm:prSet/>
      <dgm:spPr/>
    </dgm:pt>
    <dgm:pt modelId="{5D804C6F-99CB-41E4-8D9E-C69BB57355A9}" type="sibTrans" cxnId="{3BF7D9EB-2723-4EBA-B031-C43AB731290F}">
      <dgm:prSet/>
      <dgm:spPr/>
    </dgm:pt>
    <dgm:pt modelId="{D9B99A4C-63CE-4C2A-817D-624A9722ECA5}">
      <dgm:prSet phldrT="[Texte]" phldr="0"/>
      <dgm:spPr/>
      <dgm:t>
        <a:bodyPr/>
        <a:lstStyle/>
        <a:p>
          <a:pPr rtl="0"/>
          <a:r>
            <a:rPr lang="fr-FR">
              <a:solidFill>
                <a:schemeClr val="bg1"/>
              </a:solidFill>
              <a:latin typeface="Segoe UI"/>
            </a:rPr>
            <a:t>Duty cycle , impact de la chaleur, motivation </a:t>
          </a:r>
          <a:r>
            <a:rPr lang="fr-FR">
              <a:solidFill>
                <a:schemeClr val="bg1"/>
              </a:solidFill>
            </a:rPr>
            <a:t>intrinsèque </a:t>
          </a:r>
        </a:p>
      </dgm:t>
    </dgm:pt>
    <dgm:pt modelId="{7093AD64-04E7-4B19-8594-C91728DF12B2}" type="parTrans" cxnId="{EEA2C3DF-9B5C-42EA-A9CC-9E0BA3D59ED9}">
      <dgm:prSet/>
      <dgm:spPr/>
    </dgm:pt>
    <dgm:pt modelId="{6DCBAD24-23BF-44BB-92D2-1FF5368CCAB7}" type="sibTrans" cxnId="{EEA2C3DF-9B5C-42EA-A9CC-9E0BA3D59ED9}">
      <dgm:prSet/>
      <dgm:spPr/>
    </dgm:pt>
    <dgm:pt modelId="{8FFADAD1-D7E6-41FD-ADF3-C646CA2C5AAB}">
      <dgm:prSet phldrT="[Texte]" phldr="0"/>
      <dgm:spPr/>
      <dgm:t>
        <a:bodyPr/>
        <a:lstStyle/>
        <a:p>
          <a:pPr rtl="0"/>
          <a:r>
            <a:rPr lang="fr-FR">
              <a:solidFill>
                <a:schemeClr val="bg1"/>
              </a:solidFill>
              <a:latin typeface="Segoe UI"/>
            </a:rPr>
            <a:t>Utilisation outils collaboratifs, prise de mesure expérimentale </a:t>
          </a:r>
          <a:endParaRPr lang="fr-FR">
            <a:solidFill>
              <a:schemeClr val="bg1"/>
            </a:solidFill>
          </a:endParaRPr>
        </a:p>
      </dgm:t>
    </dgm:pt>
    <dgm:pt modelId="{66B4D250-193F-4037-8AEE-C21253FE1558}" type="parTrans" cxnId="{5E4DAE11-0113-4375-8C00-FE600CFC55E6}">
      <dgm:prSet/>
      <dgm:spPr/>
    </dgm:pt>
    <dgm:pt modelId="{AE867D8A-AD61-4827-8815-A63FD0A027C9}" type="sibTrans" cxnId="{5E4DAE11-0113-4375-8C00-FE600CFC55E6}">
      <dgm:prSet/>
      <dgm:spPr/>
    </dgm:pt>
    <dgm:pt modelId="{10FEFFDC-5E84-4973-9630-E2E4E1059E06}" type="pres">
      <dgm:prSet presAssocID="{A809BE5D-1B02-46F6-AD4C-1F0959104147}" presName="Name0" presStyleCnt="0">
        <dgm:presLayoutVars>
          <dgm:dir/>
          <dgm:animLvl val="lvl"/>
          <dgm:resizeHandles val="exact"/>
        </dgm:presLayoutVars>
      </dgm:prSet>
      <dgm:spPr/>
    </dgm:pt>
    <dgm:pt modelId="{8D36ECB6-F171-4D0F-90B9-5DADA0E6202D}" type="pres">
      <dgm:prSet presAssocID="{FFF289F5-7361-4AFD-AFCD-C601B71C9980}" presName="Name8" presStyleCnt="0"/>
      <dgm:spPr/>
    </dgm:pt>
    <dgm:pt modelId="{1059D6AE-7934-429F-BCED-8839A4286C18}" type="pres">
      <dgm:prSet presAssocID="{FFF289F5-7361-4AFD-AFCD-C601B71C9980}" presName="level" presStyleLbl="node1" presStyleIdx="0" presStyleCnt="3">
        <dgm:presLayoutVars>
          <dgm:chMax val="1"/>
          <dgm:bulletEnabled val="1"/>
        </dgm:presLayoutVars>
      </dgm:prSet>
      <dgm:spPr/>
    </dgm:pt>
    <dgm:pt modelId="{09C72907-B4C1-47C6-AC31-19EB2DDE6A90}" type="pres">
      <dgm:prSet presAssocID="{FFF289F5-7361-4AFD-AFCD-C601B71C998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41B1346-ED7A-45B0-B731-39F3170E476D}" type="pres">
      <dgm:prSet presAssocID="{D9B99A4C-63CE-4C2A-817D-624A9722ECA5}" presName="Name8" presStyleCnt="0"/>
      <dgm:spPr/>
    </dgm:pt>
    <dgm:pt modelId="{9DAD4364-734D-4CA5-B3FC-7033EC6AC6BD}" type="pres">
      <dgm:prSet presAssocID="{D9B99A4C-63CE-4C2A-817D-624A9722ECA5}" presName="level" presStyleLbl="node1" presStyleIdx="1" presStyleCnt="3">
        <dgm:presLayoutVars>
          <dgm:chMax val="1"/>
          <dgm:bulletEnabled val="1"/>
        </dgm:presLayoutVars>
      </dgm:prSet>
      <dgm:spPr/>
    </dgm:pt>
    <dgm:pt modelId="{28804F92-3B62-4957-93AC-FA6C1C77FA70}" type="pres">
      <dgm:prSet presAssocID="{D9B99A4C-63CE-4C2A-817D-624A9722ECA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42476AC-EACE-4684-9805-7BCDDDE88F00}" type="pres">
      <dgm:prSet presAssocID="{8FFADAD1-D7E6-41FD-ADF3-C646CA2C5AAB}" presName="Name8" presStyleCnt="0"/>
      <dgm:spPr/>
    </dgm:pt>
    <dgm:pt modelId="{60341190-645F-44EE-9F2D-83C30576E83E}" type="pres">
      <dgm:prSet presAssocID="{8FFADAD1-D7E6-41FD-ADF3-C646CA2C5AAB}" presName="level" presStyleLbl="node1" presStyleIdx="2" presStyleCnt="3">
        <dgm:presLayoutVars>
          <dgm:chMax val="1"/>
          <dgm:bulletEnabled val="1"/>
        </dgm:presLayoutVars>
      </dgm:prSet>
      <dgm:spPr/>
    </dgm:pt>
    <dgm:pt modelId="{F509813B-C833-4EC3-B1FF-0E29A1559783}" type="pres">
      <dgm:prSet presAssocID="{8FFADAD1-D7E6-41FD-ADF3-C646CA2C5AA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F59D1703-24B6-49E7-9F0A-06791B1A9087}" type="presOf" srcId="{D9B99A4C-63CE-4C2A-817D-624A9722ECA5}" destId="{28804F92-3B62-4957-93AC-FA6C1C77FA70}" srcOrd="1" destOrd="0" presId="urn:microsoft.com/office/officeart/2005/8/layout/pyramid1"/>
    <dgm:cxn modelId="{5E4DAE11-0113-4375-8C00-FE600CFC55E6}" srcId="{A809BE5D-1B02-46F6-AD4C-1F0959104147}" destId="{8FFADAD1-D7E6-41FD-ADF3-C646CA2C5AAB}" srcOrd="2" destOrd="0" parTransId="{66B4D250-193F-4037-8AEE-C21253FE1558}" sibTransId="{AE867D8A-AD61-4827-8815-A63FD0A027C9}"/>
    <dgm:cxn modelId="{431E5A83-2842-456A-854F-3C2EB91D6309}" type="presOf" srcId="{FFF289F5-7361-4AFD-AFCD-C601B71C9980}" destId="{09C72907-B4C1-47C6-AC31-19EB2DDE6A90}" srcOrd="1" destOrd="0" presId="urn:microsoft.com/office/officeart/2005/8/layout/pyramid1"/>
    <dgm:cxn modelId="{F74D6994-6A79-4200-AD3A-9856B299AFE5}" type="presOf" srcId="{8FFADAD1-D7E6-41FD-ADF3-C646CA2C5AAB}" destId="{F509813B-C833-4EC3-B1FF-0E29A1559783}" srcOrd="1" destOrd="0" presId="urn:microsoft.com/office/officeart/2005/8/layout/pyramid1"/>
    <dgm:cxn modelId="{959438DB-8F49-4916-9B2A-65E9D401D97C}" type="presOf" srcId="{8FFADAD1-D7E6-41FD-ADF3-C646CA2C5AAB}" destId="{60341190-645F-44EE-9F2D-83C30576E83E}" srcOrd="0" destOrd="0" presId="urn:microsoft.com/office/officeart/2005/8/layout/pyramid1"/>
    <dgm:cxn modelId="{E2E545DF-4EE9-46D5-94E7-E907DBC7BAC5}" type="presOf" srcId="{D9B99A4C-63CE-4C2A-817D-624A9722ECA5}" destId="{9DAD4364-734D-4CA5-B3FC-7033EC6AC6BD}" srcOrd="0" destOrd="0" presId="urn:microsoft.com/office/officeart/2005/8/layout/pyramid1"/>
    <dgm:cxn modelId="{EEA2C3DF-9B5C-42EA-A9CC-9E0BA3D59ED9}" srcId="{A809BE5D-1B02-46F6-AD4C-1F0959104147}" destId="{D9B99A4C-63CE-4C2A-817D-624A9722ECA5}" srcOrd="1" destOrd="0" parTransId="{7093AD64-04E7-4B19-8594-C91728DF12B2}" sibTransId="{6DCBAD24-23BF-44BB-92D2-1FF5368CCAB7}"/>
    <dgm:cxn modelId="{6A844BEA-774F-40A7-8B4F-649D511560C7}" type="presOf" srcId="{FFF289F5-7361-4AFD-AFCD-C601B71C9980}" destId="{1059D6AE-7934-429F-BCED-8839A4286C18}" srcOrd="0" destOrd="0" presId="urn:microsoft.com/office/officeart/2005/8/layout/pyramid1"/>
    <dgm:cxn modelId="{3BF7D9EB-2723-4EBA-B031-C43AB731290F}" srcId="{A809BE5D-1B02-46F6-AD4C-1F0959104147}" destId="{FFF289F5-7361-4AFD-AFCD-C601B71C9980}" srcOrd="0" destOrd="0" parTransId="{30BDCAE0-55F6-4F26-9016-A39AE9ADD4F2}" sibTransId="{5D804C6F-99CB-41E4-8D9E-C69BB57355A9}"/>
    <dgm:cxn modelId="{AF45ACED-FF85-47BF-87AF-7526951C3102}" type="presOf" srcId="{A809BE5D-1B02-46F6-AD4C-1F0959104147}" destId="{10FEFFDC-5E84-4973-9630-E2E4E1059E06}" srcOrd="0" destOrd="0" presId="urn:microsoft.com/office/officeart/2005/8/layout/pyramid1"/>
    <dgm:cxn modelId="{598B2B84-F39A-4E4F-B271-C82C80F08BAC}" type="presParOf" srcId="{10FEFFDC-5E84-4973-9630-E2E4E1059E06}" destId="{8D36ECB6-F171-4D0F-90B9-5DADA0E6202D}" srcOrd="0" destOrd="0" presId="urn:microsoft.com/office/officeart/2005/8/layout/pyramid1"/>
    <dgm:cxn modelId="{E671D7AF-78D7-4656-AC34-81956FB10E91}" type="presParOf" srcId="{8D36ECB6-F171-4D0F-90B9-5DADA0E6202D}" destId="{1059D6AE-7934-429F-BCED-8839A4286C18}" srcOrd="0" destOrd="0" presId="urn:microsoft.com/office/officeart/2005/8/layout/pyramid1"/>
    <dgm:cxn modelId="{6EDEA176-20D1-41A1-939A-574F5FBD0D9B}" type="presParOf" srcId="{8D36ECB6-F171-4D0F-90B9-5DADA0E6202D}" destId="{09C72907-B4C1-47C6-AC31-19EB2DDE6A90}" srcOrd="1" destOrd="0" presId="urn:microsoft.com/office/officeart/2005/8/layout/pyramid1"/>
    <dgm:cxn modelId="{8C59C1B5-01B2-4F45-AE22-AC7065641B50}" type="presParOf" srcId="{10FEFFDC-5E84-4973-9630-E2E4E1059E06}" destId="{E41B1346-ED7A-45B0-B731-39F3170E476D}" srcOrd="1" destOrd="0" presId="urn:microsoft.com/office/officeart/2005/8/layout/pyramid1"/>
    <dgm:cxn modelId="{40A8E4EE-D5C9-4148-8321-CA5DE983E36F}" type="presParOf" srcId="{E41B1346-ED7A-45B0-B731-39F3170E476D}" destId="{9DAD4364-734D-4CA5-B3FC-7033EC6AC6BD}" srcOrd="0" destOrd="0" presId="urn:microsoft.com/office/officeart/2005/8/layout/pyramid1"/>
    <dgm:cxn modelId="{CB4155A1-53CC-4799-BBBD-FEDBEB0598A9}" type="presParOf" srcId="{E41B1346-ED7A-45B0-B731-39F3170E476D}" destId="{28804F92-3B62-4957-93AC-FA6C1C77FA70}" srcOrd="1" destOrd="0" presId="urn:microsoft.com/office/officeart/2005/8/layout/pyramid1"/>
    <dgm:cxn modelId="{15B82D96-C23B-42BA-A078-0B966B13CAB0}" type="presParOf" srcId="{10FEFFDC-5E84-4973-9630-E2E4E1059E06}" destId="{042476AC-EACE-4684-9805-7BCDDDE88F00}" srcOrd="2" destOrd="0" presId="urn:microsoft.com/office/officeart/2005/8/layout/pyramid1"/>
    <dgm:cxn modelId="{1C5CEA0A-117B-439D-B28E-5FE4D430973D}" type="presParOf" srcId="{042476AC-EACE-4684-9805-7BCDDDE88F00}" destId="{60341190-645F-44EE-9F2D-83C30576E83E}" srcOrd="0" destOrd="0" presId="urn:microsoft.com/office/officeart/2005/8/layout/pyramid1"/>
    <dgm:cxn modelId="{DC8BE651-4DFC-461F-B543-8AF93A5F97F9}" type="presParOf" srcId="{042476AC-EACE-4684-9805-7BCDDDE88F00}" destId="{F509813B-C833-4EC3-B1FF-0E29A155978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4D03F1-59BC-4AAB-AD3C-9B20296F92C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98D026F-05AF-4628-8833-7447AEAE55F3}">
      <dgm:prSet phldrT="[Texte]"/>
      <dgm:spPr/>
      <dgm:t>
        <a:bodyPr/>
        <a:lstStyle/>
        <a:p>
          <a:r>
            <a:rPr lang="en-US" b="0">
              <a:ea typeface="+mn-lt"/>
              <a:cs typeface="+mn-lt"/>
            </a:rPr>
            <a:t>Étude et conception</a:t>
          </a:r>
          <a:endParaRPr lang="fr-FR"/>
        </a:p>
      </dgm:t>
    </dgm:pt>
    <dgm:pt modelId="{533AE82D-5A6B-4EB4-B25A-1B0D5C50E87D}" type="parTrans" cxnId="{651288DB-3019-4D93-B98F-9D9A0E1B4BC0}">
      <dgm:prSet/>
      <dgm:spPr/>
      <dgm:t>
        <a:bodyPr/>
        <a:lstStyle/>
        <a:p>
          <a:endParaRPr lang="fr-FR"/>
        </a:p>
      </dgm:t>
    </dgm:pt>
    <dgm:pt modelId="{4631F88D-AE22-4BE1-81DC-08FF86F39BEA}" type="sibTrans" cxnId="{651288DB-3019-4D93-B98F-9D9A0E1B4BC0}">
      <dgm:prSet/>
      <dgm:spPr/>
      <dgm:t>
        <a:bodyPr/>
        <a:lstStyle/>
        <a:p>
          <a:endParaRPr lang="fr-FR"/>
        </a:p>
      </dgm:t>
    </dgm:pt>
    <dgm:pt modelId="{0D9395C3-CBCC-459B-BC89-F1D766A9C83C}">
      <dgm:prSet phldrT="[Texte]"/>
      <dgm:spPr/>
      <dgm:t>
        <a:bodyPr/>
        <a:lstStyle/>
        <a:p>
          <a:r>
            <a:rPr lang="en-US" b="0" err="1">
              <a:ea typeface="+mn-lt"/>
              <a:cs typeface="+mn-lt"/>
            </a:rPr>
            <a:t>Prototypage</a:t>
          </a:r>
          <a:endParaRPr lang="fr-FR"/>
        </a:p>
      </dgm:t>
    </dgm:pt>
    <dgm:pt modelId="{59A26138-2482-405F-9B88-16EC1B08C251}" type="parTrans" cxnId="{74DB6E5F-907B-429F-95D2-C67D2D3F9181}">
      <dgm:prSet/>
      <dgm:spPr/>
      <dgm:t>
        <a:bodyPr/>
        <a:lstStyle/>
        <a:p>
          <a:endParaRPr lang="fr-FR"/>
        </a:p>
      </dgm:t>
    </dgm:pt>
    <dgm:pt modelId="{CB4650C5-140C-440E-BE4E-ACD31CCD29B4}" type="sibTrans" cxnId="{74DB6E5F-907B-429F-95D2-C67D2D3F9181}">
      <dgm:prSet/>
      <dgm:spPr/>
      <dgm:t>
        <a:bodyPr/>
        <a:lstStyle/>
        <a:p>
          <a:endParaRPr lang="fr-FR"/>
        </a:p>
      </dgm:t>
    </dgm:pt>
    <dgm:pt modelId="{D87B7EED-45B0-490E-8D34-F2A97F7EEF4C}">
      <dgm:prSet phldrT="[Texte]"/>
      <dgm:spPr>
        <a:solidFill>
          <a:schemeClr val="accent6">
            <a:lumMod val="60000"/>
            <a:lumOff val="40000"/>
          </a:schemeClr>
        </a:solidFill>
        <a:ln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b="0">
              <a:ea typeface="+mn-lt"/>
              <a:cs typeface="+mn-lt"/>
            </a:rPr>
            <a:t>Installation et mise </a:t>
          </a:r>
          <a:r>
            <a:rPr lang="en-US" b="0" err="1">
              <a:ea typeface="+mn-lt"/>
              <a:cs typeface="+mn-lt"/>
            </a:rPr>
            <a:t>en</a:t>
          </a:r>
          <a:r>
            <a:rPr lang="en-US" b="0">
              <a:ea typeface="+mn-lt"/>
              <a:cs typeface="+mn-lt"/>
            </a:rPr>
            <a:t> service</a:t>
          </a:r>
          <a:endParaRPr lang="fr-FR"/>
        </a:p>
      </dgm:t>
    </dgm:pt>
    <dgm:pt modelId="{137B9B15-7E48-4D2F-9C9F-A4B446903C29}" type="parTrans" cxnId="{F7787947-59E3-45E6-903A-00C3480E61E7}">
      <dgm:prSet/>
      <dgm:spPr/>
      <dgm:t>
        <a:bodyPr/>
        <a:lstStyle/>
        <a:p>
          <a:endParaRPr lang="fr-FR"/>
        </a:p>
      </dgm:t>
    </dgm:pt>
    <dgm:pt modelId="{B052A9AB-E1D8-44DD-B4C5-208420EE343E}" type="sibTrans" cxnId="{F7787947-59E3-45E6-903A-00C3480E61E7}">
      <dgm:prSet/>
      <dgm:spPr/>
      <dgm:t>
        <a:bodyPr/>
        <a:lstStyle/>
        <a:p>
          <a:endParaRPr lang="fr-FR"/>
        </a:p>
      </dgm:t>
    </dgm:pt>
    <dgm:pt modelId="{ABF5C02A-3BA4-4D6A-9460-3CCA8BA4507D}">
      <dgm:prSet phldrT="[Texte]"/>
      <dgm:spPr/>
      <dgm:t>
        <a:bodyPr/>
        <a:lstStyle/>
        <a:p>
          <a:r>
            <a:rPr lang="en-US" b="0">
              <a:ea typeface="+mn-lt"/>
              <a:cs typeface="+mn-lt"/>
            </a:rPr>
            <a:t>Tests et </a:t>
          </a:r>
          <a:r>
            <a:rPr lang="en-US" b="0" err="1">
              <a:ea typeface="+mn-lt"/>
              <a:cs typeface="+mn-lt"/>
            </a:rPr>
            <a:t>ajustements</a:t>
          </a:r>
          <a:endParaRPr lang="fr-FR"/>
        </a:p>
      </dgm:t>
    </dgm:pt>
    <dgm:pt modelId="{2DD1BEEA-6518-469F-AF9B-62FB2F247FCC}" type="parTrans" cxnId="{3D5C87A8-3765-43C1-857F-49D2DCCB7DD7}">
      <dgm:prSet/>
      <dgm:spPr/>
      <dgm:t>
        <a:bodyPr/>
        <a:lstStyle/>
        <a:p>
          <a:endParaRPr lang="fr-FR"/>
        </a:p>
      </dgm:t>
    </dgm:pt>
    <dgm:pt modelId="{92CE9718-40F9-4920-8B31-BCF16E826E20}" type="sibTrans" cxnId="{3D5C87A8-3765-43C1-857F-49D2DCCB7DD7}">
      <dgm:prSet/>
      <dgm:spPr/>
      <dgm:t>
        <a:bodyPr/>
        <a:lstStyle/>
        <a:p>
          <a:endParaRPr lang="fr-FR"/>
        </a:p>
      </dgm:t>
    </dgm:pt>
    <dgm:pt modelId="{C3479A3D-00D4-4FA4-9967-29439EAA103F}" type="pres">
      <dgm:prSet presAssocID="{284D03F1-59BC-4AAB-AD3C-9B20296F92C8}" presName="Name0" presStyleCnt="0">
        <dgm:presLayoutVars>
          <dgm:dir/>
          <dgm:animLvl val="lvl"/>
          <dgm:resizeHandles val="exact"/>
        </dgm:presLayoutVars>
      </dgm:prSet>
      <dgm:spPr/>
    </dgm:pt>
    <dgm:pt modelId="{976CE841-20A5-4897-A15C-BA288643B321}" type="pres">
      <dgm:prSet presAssocID="{E98D026F-05AF-4628-8833-7447AEAE55F3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6B8A66B-70B5-4EBA-9101-BDC05522E5B6}" type="pres">
      <dgm:prSet presAssocID="{4631F88D-AE22-4BE1-81DC-08FF86F39BEA}" presName="parTxOnlySpace" presStyleCnt="0"/>
      <dgm:spPr/>
    </dgm:pt>
    <dgm:pt modelId="{758A3734-A8D4-487A-AFB0-895A82DEDE89}" type="pres">
      <dgm:prSet presAssocID="{0D9395C3-CBCC-459B-BC89-F1D766A9C83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D0E6B3F-E5B1-4D20-9A6B-A53DCE4A4F43}" type="pres">
      <dgm:prSet presAssocID="{CB4650C5-140C-440E-BE4E-ACD31CCD29B4}" presName="parTxOnlySpace" presStyleCnt="0"/>
      <dgm:spPr/>
    </dgm:pt>
    <dgm:pt modelId="{9974C2EF-3EEA-4DA1-8B96-E6D223CBC65F}" type="pres">
      <dgm:prSet presAssocID="{ABF5C02A-3BA4-4D6A-9460-3CCA8BA4507D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4FBD38B-AFF5-48C5-A792-41EEFECC56CC}" type="pres">
      <dgm:prSet presAssocID="{92CE9718-40F9-4920-8B31-BCF16E826E20}" presName="parTxOnlySpace" presStyleCnt="0"/>
      <dgm:spPr/>
    </dgm:pt>
    <dgm:pt modelId="{3DEAB24B-8526-46F6-9DEB-62F9F36E0250}" type="pres">
      <dgm:prSet presAssocID="{D87B7EED-45B0-490E-8D34-F2A97F7EEF4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8C8EE1F-1F72-4E25-8383-8923AC92B1BA}" type="presOf" srcId="{0D9395C3-CBCC-459B-BC89-F1D766A9C83C}" destId="{758A3734-A8D4-487A-AFB0-895A82DEDE89}" srcOrd="0" destOrd="0" presId="urn:microsoft.com/office/officeart/2005/8/layout/chevron1"/>
    <dgm:cxn modelId="{74DB6E5F-907B-429F-95D2-C67D2D3F9181}" srcId="{284D03F1-59BC-4AAB-AD3C-9B20296F92C8}" destId="{0D9395C3-CBCC-459B-BC89-F1D766A9C83C}" srcOrd="1" destOrd="0" parTransId="{59A26138-2482-405F-9B88-16EC1B08C251}" sibTransId="{CB4650C5-140C-440E-BE4E-ACD31CCD29B4}"/>
    <dgm:cxn modelId="{F7787947-59E3-45E6-903A-00C3480E61E7}" srcId="{284D03F1-59BC-4AAB-AD3C-9B20296F92C8}" destId="{D87B7EED-45B0-490E-8D34-F2A97F7EEF4C}" srcOrd="3" destOrd="0" parTransId="{137B9B15-7E48-4D2F-9C9F-A4B446903C29}" sibTransId="{B052A9AB-E1D8-44DD-B4C5-208420EE343E}"/>
    <dgm:cxn modelId="{B215FB6D-0991-4BDC-AA8D-E0C718831950}" type="presOf" srcId="{D87B7EED-45B0-490E-8D34-F2A97F7EEF4C}" destId="{3DEAB24B-8526-46F6-9DEB-62F9F36E0250}" srcOrd="0" destOrd="0" presId="urn:microsoft.com/office/officeart/2005/8/layout/chevron1"/>
    <dgm:cxn modelId="{39F3C798-98EC-4206-8946-C109D55B07E8}" type="presOf" srcId="{E98D026F-05AF-4628-8833-7447AEAE55F3}" destId="{976CE841-20A5-4897-A15C-BA288643B321}" srcOrd="0" destOrd="0" presId="urn:microsoft.com/office/officeart/2005/8/layout/chevron1"/>
    <dgm:cxn modelId="{E50EEDA4-0C13-4D4F-ADCE-A84FB8FFB037}" type="presOf" srcId="{ABF5C02A-3BA4-4D6A-9460-3CCA8BA4507D}" destId="{9974C2EF-3EEA-4DA1-8B96-E6D223CBC65F}" srcOrd="0" destOrd="0" presId="urn:microsoft.com/office/officeart/2005/8/layout/chevron1"/>
    <dgm:cxn modelId="{3D5C87A8-3765-43C1-857F-49D2DCCB7DD7}" srcId="{284D03F1-59BC-4AAB-AD3C-9B20296F92C8}" destId="{ABF5C02A-3BA4-4D6A-9460-3CCA8BA4507D}" srcOrd="2" destOrd="0" parTransId="{2DD1BEEA-6518-469F-AF9B-62FB2F247FCC}" sibTransId="{92CE9718-40F9-4920-8B31-BCF16E826E20}"/>
    <dgm:cxn modelId="{651288DB-3019-4D93-B98F-9D9A0E1B4BC0}" srcId="{284D03F1-59BC-4AAB-AD3C-9B20296F92C8}" destId="{E98D026F-05AF-4628-8833-7447AEAE55F3}" srcOrd="0" destOrd="0" parTransId="{533AE82D-5A6B-4EB4-B25A-1B0D5C50E87D}" sibTransId="{4631F88D-AE22-4BE1-81DC-08FF86F39BEA}"/>
    <dgm:cxn modelId="{5EA622F8-26E2-4F25-AEBF-FF36FFF6EF31}" type="presOf" srcId="{284D03F1-59BC-4AAB-AD3C-9B20296F92C8}" destId="{C3479A3D-00D4-4FA4-9967-29439EAA103F}" srcOrd="0" destOrd="0" presId="urn:microsoft.com/office/officeart/2005/8/layout/chevron1"/>
    <dgm:cxn modelId="{D864EB3C-07EB-4244-97BB-9EB1705E1A23}" type="presParOf" srcId="{C3479A3D-00D4-4FA4-9967-29439EAA103F}" destId="{976CE841-20A5-4897-A15C-BA288643B321}" srcOrd="0" destOrd="0" presId="urn:microsoft.com/office/officeart/2005/8/layout/chevron1"/>
    <dgm:cxn modelId="{69FF5CFB-8A88-4658-82E9-621B904807FD}" type="presParOf" srcId="{C3479A3D-00D4-4FA4-9967-29439EAA103F}" destId="{86B8A66B-70B5-4EBA-9101-BDC05522E5B6}" srcOrd="1" destOrd="0" presId="urn:microsoft.com/office/officeart/2005/8/layout/chevron1"/>
    <dgm:cxn modelId="{C27AD548-3658-459D-9B27-FDF6E37C46B3}" type="presParOf" srcId="{C3479A3D-00D4-4FA4-9967-29439EAA103F}" destId="{758A3734-A8D4-487A-AFB0-895A82DEDE89}" srcOrd="2" destOrd="0" presId="urn:microsoft.com/office/officeart/2005/8/layout/chevron1"/>
    <dgm:cxn modelId="{26EB58BA-3FDE-4881-9AF0-65A6FF91D49D}" type="presParOf" srcId="{C3479A3D-00D4-4FA4-9967-29439EAA103F}" destId="{5D0E6B3F-E5B1-4D20-9A6B-A53DCE4A4F43}" srcOrd="3" destOrd="0" presId="urn:microsoft.com/office/officeart/2005/8/layout/chevron1"/>
    <dgm:cxn modelId="{DCD09EC3-625C-45FC-9451-644053FC55D9}" type="presParOf" srcId="{C3479A3D-00D4-4FA4-9967-29439EAA103F}" destId="{9974C2EF-3EEA-4DA1-8B96-E6D223CBC65F}" srcOrd="4" destOrd="0" presId="urn:microsoft.com/office/officeart/2005/8/layout/chevron1"/>
    <dgm:cxn modelId="{2C6E4F34-A40E-4193-BDF0-C5BB85BBEBC6}" type="presParOf" srcId="{C3479A3D-00D4-4FA4-9967-29439EAA103F}" destId="{14FBD38B-AFF5-48C5-A792-41EEFECC56CC}" srcOrd="5" destOrd="0" presId="urn:microsoft.com/office/officeart/2005/8/layout/chevron1"/>
    <dgm:cxn modelId="{EF1762E3-D9CF-45F7-902E-0659E7B0534C}" type="presParOf" srcId="{C3479A3D-00D4-4FA4-9967-29439EAA103F}" destId="{3DEAB24B-8526-46F6-9DEB-62F9F36E025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22D5C3-28A0-493B-85C5-D32D64C4E891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CFF5D016-FFD2-49E1-BEA0-934A47DBB38A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/>
            <a:t>Mois 1 à 6</a:t>
          </a:r>
        </a:p>
      </dgm:t>
    </dgm:pt>
    <dgm:pt modelId="{E459DCD0-F801-4D09-B5E2-D7154F4A40CC}" type="parTrans" cxnId="{5FE35467-0E34-4676-952D-0F165DA4D88B}">
      <dgm:prSet/>
      <dgm:spPr/>
      <dgm:t>
        <a:bodyPr/>
        <a:lstStyle/>
        <a:p>
          <a:endParaRPr lang="fr-FR"/>
        </a:p>
      </dgm:t>
    </dgm:pt>
    <dgm:pt modelId="{CD61E322-8C8C-4D41-8427-B4A017D7EB22}" type="sibTrans" cxnId="{5FE35467-0E34-4676-952D-0F165DA4D88B}">
      <dgm:prSet/>
      <dgm:spPr/>
      <dgm:t>
        <a:bodyPr/>
        <a:lstStyle/>
        <a:p>
          <a:endParaRPr lang="fr-FR"/>
        </a:p>
      </dgm:t>
    </dgm:pt>
    <dgm:pt modelId="{6262A01E-D308-4110-8758-E9CBAFDA3A7E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/>
            <a:t>Mois 7</a:t>
          </a:r>
        </a:p>
      </dgm:t>
    </dgm:pt>
    <dgm:pt modelId="{5175DA22-AEDC-4626-A2AE-5F441265FDBD}" type="parTrans" cxnId="{06BFDBA6-4982-4475-A787-E42F7A517C8C}">
      <dgm:prSet/>
      <dgm:spPr/>
      <dgm:t>
        <a:bodyPr/>
        <a:lstStyle/>
        <a:p>
          <a:endParaRPr lang="fr-FR"/>
        </a:p>
      </dgm:t>
    </dgm:pt>
    <dgm:pt modelId="{90793AE3-CC80-49A6-9575-A685A563DBEF}" type="sibTrans" cxnId="{06BFDBA6-4982-4475-A787-E42F7A517C8C}">
      <dgm:prSet/>
      <dgm:spPr/>
      <dgm:t>
        <a:bodyPr/>
        <a:lstStyle/>
        <a:p>
          <a:endParaRPr lang="fr-FR"/>
        </a:p>
      </dgm:t>
    </dgm:pt>
    <dgm:pt modelId="{9F349A7C-819C-4059-B769-85B71838CFC7}">
      <dgm:prSet phldrT="[Texte]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r>
            <a:rPr lang="fr-FR"/>
            <a:t>RETARD</a:t>
          </a:r>
        </a:p>
      </dgm:t>
    </dgm:pt>
    <dgm:pt modelId="{BACE043C-7ACB-4678-9BCC-4F74892B9C5C}" type="parTrans" cxnId="{FD7B634D-32E5-4A18-9E19-A537719EEB5B}">
      <dgm:prSet/>
      <dgm:spPr/>
      <dgm:t>
        <a:bodyPr/>
        <a:lstStyle/>
        <a:p>
          <a:endParaRPr lang="fr-FR"/>
        </a:p>
      </dgm:t>
    </dgm:pt>
    <dgm:pt modelId="{C490111C-EB1C-463E-B930-C0A1DA1A3AD9}" type="sibTrans" cxnId="{FD7B634D-32E5-4A18-9E19-A537719EEB5B}">
      <dgm:prSet/>
      <dgm:spPr/>
      <dgm:t>
        <a:bodyPr/>
        <a:lstStyle/>
        <a:p>
          <a:endParaRPr lang="fr-FR"/>
        </a:p>
      </dgm:t>
    </dgm:pt>
    <dgm:pt modelId="{3AB57A86-887F-4159-B0F6-C9B2D743A1AB}">
      <dgm:prSet phldrT="[Texte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/>
            <a:t>Mois 8</a:t>
          </a:r>
        </a:p>
      </dgm:t>
    </dgm:pt>
    <dgm:pt modelId="{4E807F3F-C4E2-4280-85FF-B218E6A0ECB2}" type="parTrans" cxnId="{946D6447-0700-47D4-B720-3846E28874CA}">
      <dgm:prSet/>
      <dgm:spPr/>
      <dgm:t>
        <a:bodyPr/>
        <a:lstStyle/>
        <a:p>
          <a:endParaRPr lang="fr-FR"/>
        </a:p>
      </dgm:t>
    </dgm:pt>
    <dgm:pt modelId="{8A4D729F-46AC-4613-8F7C-173BEAAA42D0}" type="sibTrans" cxnId="{946D6447-0700-47D4-B720-3846E28874CA}">
      <dgm:prSet/>
      <dgm:spPr/>
      <dgm:t>
        <a:bodyPr/>
        <a:lstStyle/>
        <a:p>
          <a:endParaRPr lang="fr-FR"/>
        </a:p>
      </dgm:t>
    </dgm:pt>
    <dgm:pt modelId="{802D0FC9-7B52-4906-BE62-475689C5DFFB}" type="pres">
      <dgm:prSet presAssocID="{7222D5C3-28A0-493B-85C5-D32D64C4E891}" presName="Name0" presStyleCnt="0">
        <dgm:presLayoutVars>
          <dgm:dir/>
          <dgm:resizeHandles val="exact"/>
        </dgm:presLayoutVars>
      </dgm:prSet>
      <dgm:spPr/>
    </dgm:pt>
    <dgm:pt modelId="{5E57DEAF-05E2-43A1-A197-82919921590A}" type="pres">
      <dgm:prSet presAssocID="{CFF5D016-FFD2-49E1-BEA0-934A47DBB38A}" presName="parTxOnly" presStyleLbl="node1" presStyleIdx="0" presStyleCnt="4">
        <dgm:presLayoutVars>
          <dgm:bulletEnabled val="1"/>
        </dgm:presLayoutVars>
      </dgm:prSet>
      <dgm:spPr/>
    </dgm:pt>
    <dgm:pt modelId="{309439F4-E661-4CA0-9F9E-1D515767B102}" type="pres">
      <dgm:prSet presAssocID="{CD61E322-8C8C-4D41-8427-B4A017D7EB22}" presName="parSpace" presStyleCnt="0"/>
      <dgm:spPr/>
    </dgm:pt>
    <dgm:pt modelId="{A3C4EF70-0B4B-49ED-914B-BD47050C8E68}" type="pres">
      <dgm:prSet presAssocID="{6262A01E-D308-4110-8758-E9CBAFDA3A7E}" presName="parTxOnly" presStyleLbl="node1" presStyleIdx="1" presStyleCnt="4">
        <dgm:presLayoutVars>
          <dgm:bulletEnabled val="1"/>
        </dgm:presLayoutVars>
      </dgm:prSet>
      <dgm:spPr/>
    </dgm:pt>
    <dgm:pt modelId="{DB0CC69B-4577-432F-BEBA-C2447CE072A0}" type="pres">
      <dgm:prSet presAssocID="{90793AE3-CC80-49A6-9575-A685A563DBEF}" presName="parSpace" presStyleCnt="0"/>
      <dgm:spPr/>
    </dgm:pt>
    <dgm:pt modelId="{8EEC3218-2BCD-4494-9307-51FF33301639}" type="pres">
      <dgm:prSet presAssocID="{3AB57A86-887F-4159-B0F6-C9B2D743A1AB}" presName="parTxOnly" presStyleLbl="node1" presStyleIdx="2" presStyleCnt="4">
        <dgm:presLayoutVars>
          <dgm:bulletEnabled val="1"/>
        </dgm:presLayoutVars>
      </dgm:prSet>
      <dgm:spPr/>
    </dgm:pt>
    <dgm:pt modelId="{4A87C57A-8DAA-4719-AF17-7403FC5DC451}" type="pres">
      <dgm:prSet presAssocID="{8A4D729F-46AC-4613-8F7C-173BEAAA42D0}" presName="parSpace" presStyleCnt="0"/>
      <dgm:spPr/>
    </dgm:pt>
    <dgm:pt modelId="{F4142ECC-186A-4C49-910A-BF45A9DEEFD3}" type="pres">
      <dgm:prSet presAssocID="{9F349A7C-819C-4059-B769-85B71838CFC7}" presName="parTxOnly" presStyleLbl="node1" presStyleIdx="3" presStyleCnt="4" custScaleX="85408">
        <dgm:presLayoutVars>
          <dgm:bulletEnabled val="1"/>
        </dgm:presLayoutVars>
      </dgm:prSet>
      <dgm:spPr/>
    </dgm:pt>
  </dgm:ptLst>
  <dgm:cxnLst>
    <dgm:cxn modelId="{86EB1100-05CA-4B95-8772-2D8F6153449B}" type="presOf" srcId="{3AB57A86-887F-4159-B0F6-C9B2D743A1AB}" destId="{8EEC3218-2BCD-4494-9307-51FF33301639}" srcOrd="0" destOrd="0" presId="urn:microsoft.com/office/officeart/2005/8/layout/hChevron3"/>
    <dgm:cxn modelId="{0352E609-20E7-4CC0-9EF2-0AEF826F95A2}" type="presOf" srcId="{6262A01E-D308-4110-8758-E9CBAFDA3A7E}" destId="{A3C4EF70-0B4B-49ED-914B-BD47050C8E68}" srcOrd="0" destOrd="0" presId="urn:microsoft.com/office/officeart/2005/8/layout/hChevron3"/>
    <dgm:cxn modelId="{946D6447-0700-47D4-B720-3846E28874CA}" srcId="{7222D5C3-28A0-493B-85C5-D32D64C4E891}" destId="{3AB57A86-887F-4159-B0F6-C9B2D743A1AB}" srcOrd="2" destOrd="0" parTransId="{4E807F3F-C4E2-4280-85FF-B218E6A0ECB2}" sibTransId="{8A4D729F-46AC-4613-8F7C-173BEAAA42D0}"/>
    <dgm:cxn modelId="{5FE35467-0E34-4676-952D-0F165DA4D88B}" srcId="{7222D5C3-28A0-493B-85C5-D32D64C4E891}" destId="{CFF5D016-FFD2-49E1-BEA0-934A47DBB38A}" srcOrd="0" destOrd="0" parTransId="{E459DCD0-F801-4D09-B5E2-D7154F4A40CC}" sibTransId="{CD61E322-8C8C-4D41-8427-B4A017D7EB22}"/>
    <dgm:cxn modelId="{F9DD9B49-96A9-41E8-BF68-41DEBF0CB3E1}" type="presOf" srcId="{9F349A7C-819C-4059-B769-85B71838CFC7}" destId="{F4142ECC-186A-4C49-910A-BF45A9DEEFD3}" srcOrd="0" destOrd="0" presId="urn:microsoft.com/office/officeart/2005/8/layout/hChevron3"/>
    <dgm:cxn modelId="{FD7B634D-32E5-4A18-9E19-A537719EEB5B}" srcId="{7222D5C3-28A0-493B-85C5-D32D64C4E891}" destId="{9F349A7C-819C-4059-B769-85B71838CFC7}" srcOrd="3" destOrd="0" parTransId="{BACE043C-7ACB-4678-9BCC-4F74892B9C5C}" sibTransId="{C490111C-EB1C-463E-B930-C0A1DA1A3AD9}"/>
    <dgm:cxn modelId="{7BDFC256-C8C0-468A-A9ED-6B32A62E9A8A}" type="presOf" srcId="{7222D5C3-28A0-493B-85C5-D32D64C4E891}" destId="{802D0FC9-7B52-4906-BE62-475689C5DFFB}" srcOrd="0" destOrd="0" presId="urn:microsoft.com/office/officeart/2005/8/layout/hChevron3"/>
    <dgm:cxn modelId="{06BFDBA6-4982-4475-A787-E42F7A517C8C}" srcId="{7222D5C3-28A0-493B-85C5-D32D64C4E891}" destId="{6262A01E-D308-4110-8758-E9CBAFDA3A7E}" srcOrd="1" destOrd="0" parTransId="{5175DA22-AEDC-4626-A2AE-5F441265FDBD}" sibTransId="{90793AE3-CC80-49A6-9575-A685A563DBEF}"/>
    <dgm:cxn modelId="{D5FD18E5-488D-4453-9185-DBFDE675655E}" type="presOf" srcId="{CFF5D016-FFD2-49E1-BEA0-934A47DBB38A}" destId="{5E57DEAF-05E2-43A1-A197-82919921590A}" srcOrd="0" destOrd="0" presId="urn:microsoft.com/office/officeart/2005/8/layout/hChevron3"/>
    <dgm:cxn modelId="{BB98080E-6BE9-4646-B3B2-D57023C4F7EC}" type="presParOf" srcId="{802D0FC9-7B52-4906-BE62-475689C5DFFB}" destId="{5E57DEAF-05E2-43A1-A197-82919921590A}" srcOrd="0" destOrd="0" presId="urn:microsoft.com/office/officeart/2005/8/layout/hChevron3"/>
    <dgm:cxn modelId="{ADCB9A90-2DFA-4519-A164-5AAFE1C3C34E}" type="presParOf" srcId="{802D0FC9-7B52-4906-BE62-475689C5DFFB}" destId="{309439F4-E661-4CA0-9F9E-1D515767B102}" srcOrd="1" destOrd="0" presId="urn:microsoft.com/office/officeart/2005/8/layout/hChevron3"/>
    <dgm:cxn modelId="{7A364589-D8D9-4D00-8891-B66748330FD8}" type="presParOf" srcId="{802D0FC9-7B52-4906-BE62-475689C5DFFB}" destId="{A3C4EF70-0B4B-49ED-914B-BD47050C8E68}" srcOrd="2" destOrd="0" presId="urn:microsoft.com/office/officeart/2005/8/layout/hChevron3"/>
    <dgm:cxn modelId="{0266B9A5-4029-46D2-94F9-5267396C46BC}" type="presParOf" srcId="{802D0FC9-7B52-4906-BE62-475689C5DFFB}" destId="{DB0CC69B-4577-432F-BEBA-C2447CE072A0}" srcOrd="3" destOrd="0" presId="urn:microsoft.com/office/officeart/2005/8/layout/hChevron3"/>
    <dgm:cxn modelId="{DC73ED47-2641-4AF9-BB54-ACA26C32B6CA}" type="presParOf" srcId="{802D0FC9-7B52-4906-BE62-475689C5DFFB}" destId="{8EEC3218-2BCD-4494-9307-51FF33301639}" srcOrd="4" destOrd="0" presId="urn:microsoft.com/office/officeart/2005/8/layout/hChevron3"/>
    <dgm:cxn modelId="{D5C2DE6F-A2A1-4F0A-858F-C5D470C947AB}" type="presParOf" srcId="{802D0FC9-7B52-4906-BE62-475689C5DFFB}" destId="{4A87C57A-8DAA-4719-AF17-7403FC5DC451}" srcOrd="5" destOrd="0" presId="urn:microsoft.com/office/officeart/2005/8/layout/hChevron3"/>
    <dgm:cxn modelId="{1031BB4E-DD60-4DBB-B70B-53B6E5C13A56}" type="presParOf" srcId="{802D0FC9-7B52-4906-BE62-475689C5DFFB}" destId="{F4142ECC-186A-4C49-910A-BF45A9DEEFD3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1BE47-D8ED-4416-BD03-2DD537DE1FE9}">
      <dsp:nvSpPr>
        <dsp:cNvPr id="0" name=""/>
        <dsp:cNvSpPr/>
      </dsp:nvSpPr>
      <dsp:spPr>
        <a:xfrm>
          <a:off x="3747693" y="1219"/>
          <a:ext cx="1751933" cy="17519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err="1">
              <a:latin typeface="Segoe UI"/>
            </a:rPr>
            <a:t>Why</a:t>
          </a:r>
          <a:r>
            <a:rPr lang="fr-FR" sz="1700" b="1" kern="1200">
              <a:latin typeface="Segoe UI"/>
            </a:rPr>
            <a:t> Soutenir essaim </a:t>
          </a:r>
          <a:endParaRPr lang="fr-FR" sz="1700" b="1" kern="1200"/>
        </a:p>
      </dsp:txBody>
      <dsp:txXfrm>
        <a:off x="4004258" y="257784"/>
        <a:ext cx="1238803" cy="1238803"/>
      </dsp:txXfrm>
    </dsp:sp>
    <dsp:sp modelId="{C7C939A5-0CEE-4D17-B779-1B056BA9C3C5}">
      <dsp:nvSpPr>
        <dsp:cNvPr id="0" name=""/>
        <dsp:cNvSpPr/>
      </dsp:nvSpPr>
      <dsp:spPr>
        <a:xfrm rot="2160000">
          <a:off x="5444174" y="1346744"/>
          <a:ext cx="465376" cy="591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5457506" y="1423968"/>
        <a:ext cx="325763" cy="354767"/>
      </dsp:txXfrm>
    </dsp:sp>
    <dsp:sp modelId="{703AC769-042F-4F4C-BC47-519554D64A44}">
      <dsp:nvSpPr>
        <dsp:cNvPr id="0" name=""/>
        <dsp:cNvSpPr/>
      </dsp:nvSpPr>
      <dsp:spPr>
        <a:xfrm>
          <a:off x="5875410" y="1547096"/>
          <a:ext cx="1751933" cy="17519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err="1">
              <a:latin typeface="Segoe UI"/>
            </a:rPr>
            <a:t>What</a:t>
          </a:r>
          <a:r>
            <a:rPr lang="fr-FR" sz="1700" b="1" kern="1200">
              <a:latin typeface="Segoe UI"/>
            </a:rPr>
            <a:t> Chauffage à inertie </a:t>
          </a:r>
          <a:endParaRPr lang="fr-FR" sz="1700" b="1" kern="1200"/>
        </a:p>
      </dsp:txBody>
      <dsp:txXfrm>
        <a:off x="6131975" y="1803661"/>
        <a:ext cx="1238803" cy="1238803"/>
      </dsp:txXfrm>
    </dsp:sp>
    <dsp:sp modelId="{39BB5109-ABB4-4F7C-A28F-FEA7C6274050}">
      <dsp:nvSpPr>
        <dsp:cNvPr id="0" name=""/>
        <dsp:cNvSpPr/>
      </dsp:nvSpPr>
      <dsp:spPr>
        <a:xfrm rot="6480000">
          <a:off x="6116401" y="3365538"/>
          <a:ext cx="465376" cy="591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 rot="10800000">
        <a:off x="6207779" y="3417403"/>
        <a:ext cx="325763" cy="354767"/>
      </dsp:txXfrm>
    </dsp:sp>
    <dsp:sp modelId="{371BA362-FD08-4803-94C3-5110747B7B4C}">
      <dsp:nvSpPr>
        <dsp:cNvPr id="0" name=""/>
        <dsp:cNvSpPr/>
      </dsp:nvSpPr>
      <dsp:spPr>
        <a:xfrm>
          <a:off x="5062694" y="4048377"/>
          <a:ext cx="1751933" cy="17519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err="1">
              <a:latin typeface="Segoe UI"/>
            </a:rPr>
            <a:t>Where</a:t>
          </a:r>
          <a:r>
            <a:rPr lang="fr-FR" sz="1700" b="1" kern="1200">
              <a:latin typeface="Segoe UI"/>
            </a:rPr>
            <a:t> Parmi les panneaux</a:t>
          </a:r>
          <a:endParaRPr lang="fr-FR" sz="1700" b="1" kern="1200"/>
        </a:p>
      </dsp:txBody>
      <dsp:txXfrm>
        <a:off x="5319259" y="4304942"/>
        <a:ext cx="1238803" cy="1238803"/>
      </dsp:txXfrm>
    </dsp:sp>
    <dsp:sp modelId="{32FC87F4-E3F8-4357-B659-63C7229CF990}">
      <dsp:nvSpPr>
        <dsp:cNvPr id="0" name=""/>
        <dsp:cNvSpPr/>
      </dsp:nvSpPr>
      <dsp:spPr>
        <a:xfrm rot="10800000">
          <a:off x="4404142" y="4628705"/>
          <a:ext cx="465376" cy="591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 rot="10800000">
        <a:off x="4543755" y="4746960"/>
        <a:ext cx="325763" cy="354767"/>
      </dsp:txXfrm>
    </dsp:sp>
    <dsp:sp modelId="{41B5D715-9851-4CD0-A4B7-69C579A4C058}">
      <dsp:nvSpPr>
        <dsp:cNvPr id="0" name=""/>
        <dsp:cNvSpPr/>
      </dsp:nvSpPr>
      <dsp:spPr>
        <a:xfrm>
          <a:off x="2432691" y="4048377"/>
          <a:ext cx="1751933" cy="17519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err="1">
              <a:latin typeface="Segoe UI"/>
            </a:rPr>
            <a:t>Who</a:t>
          </a:r>
          <a:r>
            <a:rPr lang="fr-FR" sz="1700" b="1" kern="1200">
              <a:latin typeface="Segoe UI"/>
            </a:rPr>
            <a:t> Apiculteurs </a:t>
          </a:r>
          <a:endParaRPr lang="fr-FR" sz="1700" b="1" kern="1200"/>
        </a:p>
      </dsp:txBody>
      <dsp:txXfrm>
        <a:off x="2689256" y="4304942"/>
        <a:ext cx="1238803" cy="1238803"/>
      </dsp:txXfrm>
    </dsp:sp>
    <dsp:sp modelId="{0315B572-6816-4870-BAC8-330EFC760A9B}">
      <dsp:nvSpPr>
        <dsp:cNvPr id="0" name=""/>
        <dsp:cNvSpPr/>
      </dsp:nvSpPr>
      <dsp:spPr>
        <a:xfrm rot="15120000">
          <a:off x="2673682" y="3390591"/>
          <a:ext cx="465376" cy="591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 rot="10800000">
        <a:off x="2765060" y="3575236"/>
        <a:ext cx="325763" cy="354767"/>
      </dsp:txXfrm>
    </dsp:sp>
    <dsp:sp modelId="{D5F465F5-37E8-4283-A68F-91A9A8A2BD4D}">
      <dsp:nvSpPr>
        <dsp:cNvPr id="0" name=""/>
        <dsp:cNvSpPr/>
      </dsp:nvSpPr>
      <dsp:spPr>
        <a:xfrm>
          <a:off x="1619975" y="1547096"/>
          <a:ext cx="1751933" cy="17519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b="1" kern="1200" err="1">
              <a:latin typeface="Segoe UI"/>
            </a:rPr>
            <a:t>When</a:t>
          </a:r>
          <a:r>
            <a:rPr lang="fr-FR" sz="1700" b="1" kern="1200">
              <a:latin typeface="Segoe UI"/>
            </a:rPr>
            <a:t> Ramp up</a:t>
          </a:r>
          <a:endParaRPr lang="fr-FR" sz="1700" b="1" kern="1200"/>
        </a:p>
      </dsp:txBody>
      <dsp:txXfrm>
        <a:off x="1876540" y="1803661"/>
        <a:ext cx="1238803" cy="1238803"/>
      </dsp:txXfrm>
    </dsp:sp>
    <dsp:sp modelId="{3872B8E2-0783-4CD6-B252-CDF95B86014E}">
      <dsp:nvSpPr>
        <dsp:cNvPr id="0" name=""/>
        <dsp:cNvSpPr/>
      </dsp:nvSpPr>
      <dsp:spPr>
        <a:xfrm rot="19440000">
          <a:off x="3316457" y="1362227"/>
          <a:ext cx="465376" cy="5912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329789" y="1521513"/>
        <a:ext cx="325763" cy="354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CE841-20A5-4897-A15C-BA288643B321}">
      <dsp:nvSpPr>
        <dsp:cNvPr id="0" name=""/>
        <dsp:cNvSpPr/>
      </dsp:nvSpPr>
      <dsp:spPr>
        <a:xfrm>
          <a:off x="4681" y="552338"/>
          <a:ext cx="2725256" cy="10901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ea typeface="+mn-lt"/>
              <a:cs typeface="+mn-lt"/>
            </a:rPr>
            <a:t>Étude et conception</a:t>
          </a:r>
          <a:endParaRPr lang="fr-FR" sz="2200" kern="1200"/>
        </a:p>
      </dsp:txBody>
      <dsp:txXfrm>
        <a:off x="549732" y="552338"/>
        <a:ext cx="1635154" cy="1090102"/>
      </dsp:txXfrm>
    </dsp:sp>
    <dsp:sp modelId="{758A3734-A8D4-487A-AFB0-895A82DEDE89}">
      <dsp:nvSpPr>
        <dsp:cNvPr id="0" name=""/>
        <dsp:cNvSpPr/>
      </dsp:nvSpPr>
      <dsp:spPr>
        <a:xfrm>
          <a:off x="2457412" y="552338"/>
          <a:ext cx="2725256" cy="10901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err="1">
              <a:ea typeface="+mn-lt"/>
              <a:cs typeface="+mn-lt"/>
            </a:rPr>
            <a:t>Prototypage</a:t>
          </a:r>
          <a:endParaRPr lang="fr-FR" sz="2200" kern="1200"/>
        </a:p>
      </dsp:txBody>
      <dsp:txXfrm>
        <a:off x="3002463" y="552338"/>
        <a:ext cx="1635154" cy="1090102"/>
      </dsp:txXfrm>
    </dsp:sp>
    <dsp:sp modelId="{9974C2EF-3EEA-4DA1-8B96-E6D223CBC65F}">
      <dsp:nvSpPr>
        <dsp:cNvPr id="0" name=""/>
        <dsp:cNvSpPr/>
      </dsp:nvSpPr>
      <dsp:spPr>
        <a:xfrm>
          <a:off x="4910143" y="552338"/>
          <a:ext cx="2725256" cy="10901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ea typeface="+mn-lt"/>
              <a:cs typeface="+mn-lt"/>
            </a:rPr>
            <a:t>Tests et </a:t>
          </a:r>
          <a:r>
            <a:rPr lang="en-US" sz="2200" b="0" kern="1200" err="1">
              <a:ea typeface="+mn-lt"/>
              <a:cs typeface="+mn-lt"/>
            </a:rPr>
            <a:t>ajustements</a:t>
          </a:r>
          <a:endParaRPr lang="fr-FR" sz="2200" kern="1200"/>
        </a:p>
      </dsp:txBody>
      <dsp:txXfrm>
        <a:off x="5455194" y="552338"/>
        <a:ext cx="1635154" cy="1090102"/>
      </dsp:txXfrm>
    </dsp:sp>
    <dsp:sp modelId="{3DEAB24B-8526-46F6-9DEB-62F9F36E0250}">
      <dsp:nvSpPr>
        <dsp:cNvPr id="0" name=""/>
        <dsp:cNvSpPr/>
      </dsp:nvSpPr>
      <dsp:spPr>
        <a:xfrm>
          <a:off x="7362874" y="552338"/>
          <a:ext cx="2725256" cy="1090102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ea typeface="+mn-lt"/>
              <a:cs typeface="+mn-lt"/>
            </a:rPr>
            <a:t>Installation et mise </a:t>
          </a:r>
          <a:r>
            <a:rPr lang="en-US" sz="2200" b="0" kern="1200" err="1">
              <a:ea typeface="+mn-lt"/>
              <a:cs typeface="+mn-lt"/>
            </a:rPr>
            <a:t>en</a:t>
          </a:r>
          <a:r>
            <a:rPr lang="en-US" sz="2200" b="0" kern="1200">
              <a:ea typeface="+mn-lt"/>
              <a:cs typeface="+mn-lt"/>
            </a:rPr>
            <a:t> service</a:t>
          </a:r>
          <a:endParaRPr lang="fr-FR" sz="2200" kern="1200"/>
        </a:p>
      </dsp:txBody>
      <dsp:txXfrm>
        <a:off x="7907925" y="552338"/>
        <a:ext cx="1635154" cy="1090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7DEAF-05E2-43A1-A197-82919921590A}">
      <dsp:nvSpPr>
        <dsp:cNvPr id="0" name=""/>
        <dsp:cNvSpPr/>
      </dsp:nvSpPr>
      <dsp:spPr>
        <a:xfrm>
          <a:off x="2916" y="0"/>
          <a:ext cx="3099794" cy="363368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Mois 1 à 6</a:t>
          </a:r>
        </a:p>
      </dsp:txBody>
      <dsp:txXfrm>
        <a:off x="2916" y="0"/>
        <a:ext cx="3008952" cy="363368"/>
      </dsp:txXfrm>
    </dsp:sp>
    <dsp:sp modelId="{A3C4EF70-0B4B-49ED-914B-BD47050C8E68}">
      <dsp:nvSpPr>
        <dsp:cNvPr id="0" name=""/>
        <dsp:cNvSpPr/>
      </dsp:nvSpPr>
      <dsp:spPr>
        <a:xfrm>
          <a:off x="2482752" y="0"/>
          <a:ext cx="3099794" cy="363368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Mois 7</a:t>
          </a:r>
        </a:p>
      </dsp:txBody>
      <dsp:txXfrm>
        <a:off x="2664436" y="0"/>
        <a:ext cx="2736426" cy="363368"/>
      </dsp:txXfrm>
    </dsp:sp>
    <dsp:sp modelId="{8EEC3218-2BCD-4494-9307-51FF33301639}">
      <dsp:nvSpPr>
        <dsp:cNvPr id="0" name=""/>
        <dsp:cNvSpPr/>
      </dsp:nvSpPr>
      <dsp:spPr>
        <a:xfrm>
          <a:off x="4962587" y="0"/>
          <a:ext cx="3099794" cy="363368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Mois 8</a:t>
          </a:r>
        </a:p>
      </dsp:txBody>
      <dsp:txXfrm>
        <a:off x="5144271" y="0"/>
        <a:ext cx="2736426" cy="363368"/>
      </dsp:txXfrm>
    </dsp:sp>
    <dsp:sp modelId="{F4142ECC-186A-4C49-910A-BF45A9DEEFD3}">
      <dsp:nvSpPr>
        <dsp:cNvPr id="0" name=""/>
        <dsp:cNvSpPr/>
      </dsp:nvSpPr>
      <dsp:spPr>
        <a:xfrm>
          <a:off x="7442423" y="0"/>
          <a:ext cx="2647472" cy="363368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RETARD</a:t>
          </a:r>
        </a:p>
      </dsp:txBody>
      <dsp:txXfrm>
        <a:off x="7624107" y="0"/>
        <a:ext cx="2284104" cy="3633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9D6AE-7934-429F-BCED-8839A4286C18}">
      <dsp:nvSpPr>
        <dsp:cNvPr id="0" name=""/>
        <dsp:cNvSpPr/>
      </dsp:nvSpPr>
      <dsp:spPr>
        <a:xfrm>
          <a:off x="3592556" y="0"/>
          <a:ext cx="3592556" cy="1622857"/>
        </a:xfrm>
        <a:prstGeom prst="trapezoid">
          <a:avLst>
            <a:gd name="adj" fmla="val 11068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>
              <a:solidFill>
                <a:schemeClr val="bg1"/>
              </a:solidFill>
              <a:latin typeface="Segoe UI"/>
            </a:rPr>
            <a:t>Décision, regard critique </a:t>
          </a:r>
          <a:endParaRPr lang="fr-FR" sz="3300" kern="1200">
            <a:solidFill>
              <a:schemeClr val="bg1"/>
            </a:solidFill>
          </a:endParaRPr>
        </a:p>
      </dsp:txBody>
      <dsp:txXfrm>
        <a:off x="3592556" y="0"/>
        <a:ext cx="3592556" cy="1622857"/>
      </dsp:txXfrm>
    </dsp:sp>
    <dsp:sp modelId="{9DAD4364-734D-4CA5-B3FC-7033EC6AC6BD}">
      <dsp:nvSpPr>
        <dsp:cNvPr id="0" name=""/>
        <dsp:cNvSpPr/>
      </dsp:nvSpPr>
      <dsp:spPr>
        <a:xfrm>
          <a:off x="1796278" y="1622857"/>
          <a:ext cx="7185112" cy="1622857"/>
        </a:xfrm>
        <a:prstGeom prst="trapezoid">
          <a:avLst>
            <a:gd name="adj" fmla="val 11068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>
              <a:solidFill>
                <a:schemeClr val="bg1"/>
              </a:solidFill>
              <a:latin typeface="Segoe UI"/>
            </a:rPr>
            <a:t>Duty cycle , impact de la chaleur, motivation </a:t>
          </a:r>
          <a:r>
            <a:rPr lang="fr-FR" sz="3300" kern="1200">
              <a:solidFill>
                <a:schemeClr val="bg1"/>
              </a:solidFill>
            </a:rPr>
            <a:t>intrinsèque </a:t>
          </a:r>
        </a:p>
      </dsp:txBody>
      <dsp:txXfrm>
        <a:off x="3053672" y="1622857"/>
        <a:ext cx="4670323" cy="1622857"/>
      </dsp:txXfrm>
    </dsp:sp>
    <dsp:sp modelId="{60341190-645F-44EE-9F2D-83C30576E83E}">
      <dsp:nvSpPr>
        <dsp:cNvPr id="0" name=""/>
        <dsp:cNvSpPr/>
      </dsp:nvSpPr>
      <dsp:spPr>
        <a:xfrm>
          <a:off x="0" y="3245714"/>
          <a:ext cx="10777669" cy="1622857"/>
        </a:xfrm>
        <a:prstGeom prst="trapezoid">
          <a:avLst>
            <a:gd name="adj" fmla="val 11068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300" kern="1200">
              <a:solidFill>
                <a:schemeClr val="bg1"/>
              </a:solidFill>
              <a:latin typeface="Segoe UI"/>
            </a:rPr>
            <a:t>Utilisation outils collaboratifs, prise de mesure expérimentale </a:t>
          </a:r>
          <a:endParaRPr lang="fr-FR" sz="3300" kern="1200">
            <a:solidFill>
              <a:schemeClr val="bg1"/>
            </a:solidFill>
          </a:endParaRPr>
        </a:p>
      </dsp:txBody>
      <dsp:txXfrm>
        <a:off x="1886092" y="3245714"/>
        <a:ext cx="7005484" cy="16228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CE841-20A5-4897-A15C-BA288643B321}">
      <dsp:nvSpPr>
        <dsp:cNvPr id="0" name=""/>
        <dsp:cNvSpPr/>
      </dsp:nvSpPr>
      <dsp:spPr>
        <a:xfrm>
          <a:off x="4681" y="552338"/>
          <a:ext cx="2725256" cy="10901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ea typeface="+mn-lt"/>
              <a:cs typeface="+mn-lt"/>
            </a:rPr>
            <a:t>Étude et conception</a:t>
          </a:r>
          <a:endParaRPr lang="fr-FR" sz="2200" kern="1200"/>
        </a:p>
      </dsp:txBody>
      <dsp:txXfrm>
        <a:off x="549732" y="552338"/>
        <a:ext cx="1635154" cy="1090102"/>
      </dsp:txXfrm>
    </dsp:sp>
    <dsp:sp modelId="{758A3734-A8D4-487A-AFB0-895A82DEDE89}">
      <dsp:nvSpPr>
        <dsp:cNvPr id="0" name=""/>
        <dsp:cNvSpPr/>
      </dsp:nvSpPr>
      <dsp:spPr>
        <a:xfrm>
          <a:off x="2457412" y="552338"/>
          <a:ext cx="2725256" cy="10901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err="1">
              <a:ea typeface="+mn-lt"/>
              <a:cs typeface="+mn-lt"/>
            </a:rPr>
            <a:t>Prototypage</a:t>
          </a:r>
          <a:endParaRPr lang="fr-FR" sz="2200" kern="1200"/>
        </a:p>
      </dsp:txBody>
      <dsp:txXfrm>
        <a:off x="3002463" y="552338"/>
        <a:ext cx="1635154" cy="1090102"/>
      </dsp:txXfrm>
    </dsp:sp>
    <dsp:sp modelId="{9974C2EF-3EEA-4DA1-8B96-E6D223CBC65F}">
      <dsp:nvSpPr>
        <dsp:cNvPr id="0" name=""/>
        <dsp:cNvSpPr/>
      </dsp:nvSpPr>
      <dsp:spPr>
        <a:xfrm>
          <a:off x="4910143" y="552338"/>
          <a:ext cx="2725256" cy="10901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ea typeface="+mn-lt"/>
              <a:cs typeface="+mn-lt"/>
            </a:rPr>
            <a:t>Tests et </a:t>
          </a:r>
          <a:r>
            <a:rPr lang="en-US" sz="2200" b="0" kern="1200" err="1">
              <a:ea typeface="+mn-lt"/>
              <a:cs typeface="+mn-lt"/>
            </a:rPr>
            <a:t>ajustements</a:t>
          </a:r>
          <a:endParaRPr lang="fr-FR" sz="2200" kern="1200"/>
        </a:p>
      </dsp:txBody>
      <dsp:txXfrm>
        <a:off x="5455194" y="552338"/>
        <a:ext cx="1635154" cy="1090102"/>
      </dsp:txXfrm>
    </dsp:sp>
    <dsp:sp modelId="{3DEAB24B-8526-46F6-9DEB-62F9F36E0250}">
      <dsp:nvSpPr>
        <dsp:cNvPr id="0" name=""/>
        <dsp:cNvSpPr/>
      </dsp:nvSpPr>
      <dsp:spPr>
        <a:xfrm>
          <a:off x="7362874" y="552338"/>
          <a:ext cx="2725256" cy="1090102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accent6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ea typeface="+mn-lt"/>
              <a:cs typeface="+mn-lt"/>
            </a:rPr>
            <a:t>Installation et mise </a:t>
          </a:r>
          <a:r>
            <a:rPr lang="en-US" sz="2200" b="0" kern="1200" err="1">
              <a:ea typeface="+mn-lt"/>
              <a:cs typeface="+mn-lt"/>
            </a:rPr>
            <a:t>en</a:t>
          </a:r>
          <a:r>
            <a:rPr lang="en-US" sz="2200" b="0" kern="1200">
              <a:ea typeface="+mn-lt"/>
              <a:cs typeface="+mn-lt"/>
            </a:rPr>
            <a:t> service</a:t>
          </a:r>
          <a:endParaRPr lang="fr-FR" sz="2200" kern="1200"/>
        </a:p>
      </dsp:txBody>
      <dsp:txXfrm>
        <a:off x="7907925" y="552338"/>
        <a:ext cx="1635154" cy="10901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7DEAF-05E2-43A1-A197-82919921590A}">
      <dsp:nvSpPr>
        <dsp:cNvPr id="0" name=""/>
        <dsp:cNvSpPr/>
      </dsp:nvSpPr>
      <dsp:spPr>
        <a:xfrm>
          <a:off x="2916" y="0"/>
          <a:ext cx="3099794" cy="363368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Mois 1 à 6</a:t>
          </a:r>
        </a:p>
      </dsp:txBody>
      <dsp:txXfrm>
        <a:off x="2916" y="0"/>
        <a:ext cx="3008952" cy="363368"/>
      </dsp:txXfrm>
    </dsp:sp>
    <dsp:sp modelId="{A3C4EF70-0B4B-49ED-914B-BD47050C8E68}">
      <dsp:nvSpPr>
        <dsp:cNvPr id="0" name=""/>
        <dsp:cNvSpPr/>
      </dsp:nvSpPr>
      <dsp:spPr>
        <a:xfrm>
          <a:off x="2482752" y="0"/>
          <a:ext cx="3099794" cy="363368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Mois 7</a:t>
          </a:r>
        </a:p>
      </dsp:txBody>
      <dsp:txXfrm>
        <a:off x="2664436" y="0"/>
        <a:ext cx="2736426" cy="363368"/>
      </dsp:txXfrm>
    </dsp:sp>
    <dsp:sp modelId="{8EEC3218-2BCD-4494-9307-51FF33301639}">
      <dsp:nvSpPr>
        <dsp:cNvPr id="0" name=""/>
        <dsp:cNvSpPr/>
      </dsp:nvSpPr>
      <dsp:spPr>
        <a:xfrm>
          <a:off x="4962587" y="0"/>
          <a:ext cx="3099794" cy="363368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Mois 8</a:t>
          </a:r>
        </a:p>
      </dsp:txBody>
      <dsp:txXfrm>
        <a:off x="5144271" y="0"/>
        <a:ext cx="2736426" cy="363368"/>
      </dsp:txXfrm>
    </dsp:sp>
    <dsp:sp modelId="{F4142ECC-186A-4C49-910A-BF45A9DEEFD3}">
      <dsp:nvSpPr>
        <dsp:cNvPr id="0" name=""/>
        <dsp:cNvSpPr/>
      </dsp:nvSpPr>
      <dsp:spPr>
        <a:xfrm>
          <a:off x="7442423" y="0"/>
          <a:ext cx="2647472" cy="363368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RETARD</a:t>
          </a:r>
        </a:p>
      </dsp:txBody>
      <dsp:txXfrm>
        <a:off x="7624107" y="0"/>
        <a:ext cx="2284104" cy="363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5B55EE-A8D3-8B24-FBD8-6551F3AE3F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F046F5-82B1-FBB8-2B3F-E41BC8C9A9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322D9-625C-4063-A7DA-21394FD82402}" type="datetime1">
              <a:rPr lang="fr-FR" smtClean="0"/>
              <a:t>06/05/2025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9D09C-F96F-E52F-A9BA-DB5EEABB0B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5EF16-3EAB-162F-EBE9-A51480FFFA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60A25-24F8-4333-88DE-066E9946B4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584456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6526B611-FC08-46F2-9B84-D2F5A880E0E7}" type="datetime1">
              <a:rPr lang="fr-FR" smtClean="0"/>
              <a:t>06/05/2025</a:t>
            </a:fld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89E5A-95BB-915B-88CB-2F80EE8511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A389F7FE-0994-405E-8869-E484628CC1B6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55D50-0BC6-8A94-1CCA-4120332B5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AE3D97-D405-4E00-F6B6-62C91E7BE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A68AE1B3-7C69-4358-A10A-44C59329F736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59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0C4C3-62DE-E128-F3E0-3B70B06DD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5C5D43-F273-2F58-765D-D13DD27C964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4E9D495-3180-4E1A-A7BC-C4184B591552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01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AC0AE-BBC7-02A1-C424-D662FA0B2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1B3565-6F6A-2FE3-A3C5-1781A53929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224C88C9-15A1-4346-9055-2BD071C8E93B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2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BB9AB-6AC6-AE86-93C6-C5A23323C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4FADF-63CA-4348-F4A0-D8623539082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94416EEA-BB5C-4869-8393-50C96AA5DC4D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25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4E94-072E-DD13-D402-0EB4614C0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A0C438-D83C-78FD-D4DE-A196F7B59F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984EC8A-4949-4C20-8C98-AB911C99D719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54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83E13-E976-8EE2-53CA-05F6346B1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9E4D4-CF7D-B97B-8C6B-2623174BB5F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E9DD50C-90DF-4309-A27A-6A79E8947691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26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6ECF9-699A-A719-D0F9-71E7798FF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554EFD-96D9-8663-B253-CC1CCE5645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2EE20A93-6189-462A-8323-5D2CF3229AFE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0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25028-4DFD-B17C-BF72-7B9198692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70B195-C303-8357-26E4-22F11C346F9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47135693-8089-4C97-AA76-1DE41C6418D0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76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699C5-6FC7-71F5-2FE3-AC2C661EA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11177D-06A9-C002-97CE-6C733184EA9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E952B8A-074C-43E8-8908-B0FC8C7E9C5C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38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3CE36-3769-75F0-3782-04CDBCC43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4D1D0D-D0DB-D2B1-170C-C963FEAC7CC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2E82E801-86F4-4269-8804-C8638E268F20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2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Printemps: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ne </a:t>
            </a:r>
            <a:r>
              <a:rPr lang="en-US" err="1">
                <a:latin typeface="Arial"/>
                <a:cs typeface="Arial"/>
              </a:rPr>
              <a:t>peuvent</a:t>
            </a:r>
            <a:r>
              <a:rPr lang="en-US">
                <a:latin typeface="Arial"/>
                <a:cs typeface="Arial"/>
              </a:rPr>
              <a:t> pas </a:t>
            </a:r>
            <a:r>
              <a:rPr lang="en-US" err="1">
                <a:latin typeface="Arial"/>
                <a:cs typeface="Arial"/>
              </a:rPr>
              <a:t>consacrer</a:t>
            </a:r>
            <a:r>
              <a:rPr lang="en-US">
                <a:latin typeface="Arial"/>
                <a:cs typeface="Arial"/>
              </a:rPr>
              <a:t> toute </a:t>
            </a:r>
            <a:r>
              <a:rPr lang="en-US" err="1">
                <a:latin typeface="Arial"/>
                <a:cs typeface="Arial"/>
              </a:rPr>
              <a:t>leur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energie</a:t>
            </a:r>
            <a:r>
              <a:rPr lang="en-US">
                <a:latin typeface="Arial"/>
                <a:cs typeface="Arial"/>
              </a:rPr>
              <a:t> pour </a:t>
            </a:r>
            <a:r>
              <a:rPr lang="en-US" err="1">
                <a:latin typeface="Arial"/>
                <a:cs typeface="Arial"/>
              </a:rPr>
              <a:t>l'elevage</a:t>
            </a:r>
            <a:r>
              <a:rPr lang="en-US">
                <a:latin typeface="Arial"/>
                <a:cs typeface="Arial"/>
              </a:rPr>
              <a:t>+ production de </a:t>
            </a:r>
            <a:r>
              <a:rPr lang="en-US" err="1">
                <a:latin typeface="Arial"/>
                <a:cs typeface="Arial"/>
              </a:rPr>
              <a:t>miel</a:t>
            </a:r>
            <a:r>
              <a:rPr lang="en-US">
                <a:latin typeface="Arial"/>
                <a:cs typeface="Arial"/>
              </a:rPr>
              <a:t> car </a:t>
            </a:r>
            <a:r>
              <a:rPr lang="en-US" err="1">
                <a:latin typeface="Arial"/>
                <a:cs typeface="Arial"/>
              </a:rPr>
              <a:t>ils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doivent</a:t>
            </a:r>
            <a:r>
              <a:rPr lang="en-US">
                <a:latin typeface="Arial"/>
                <a:cs typeface="Arial"/>
              </a:rPr>
              <a:t> chauffer la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secouant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leurs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ailes</a:t>
            </a:r>
            <a:endParaRPr lang="en-US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F494A-427F-9BA9-18B6-1399156B8A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5C179D5-323C-4405-A40F-18E0975E78D6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03684-EC40-6D0E-962E-BFA57D84E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A1F2854C-EBE6-476A-B5A2-00F36D4C6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visionneuse</a:t>
            </a:r>
            <a:r>
              <a:rPr lang="en-US">
                <a:latin typeface="Arial"/>
                <a:cs typeface="Arial"/>
              </a:rPr>
              <a:t> Gerber pour PCB </a:t>
            </a:r>
            <a:r>
              <a:rPr lang="en-US" err="1">
                <a:latin typeface="Arial"/>
                <a:cs typeface="Arial"/>
              </a:rPr>
              <a:t>d'Altium</a:t>
            </a:r>
            <a:r>
              <a:rPr lang="en-US">
                <a:latin typeface="Arial"/>
                <a:cs typeface="Arial"/>
              </a:rPr>
              <a:t> Designer </a:t>
            </a:r>
            <a:r>
              <a:rPr lang="en-US" err="1">
                <a:latin typeface="Arial"/>
                <a:cs typeface="Arial"/>
              </a:rPr>
              <a:t>intègre</a:t>
            </a:r>
            <a:r>
              <a:rPr lang="en-US">
                <a:latin typeface="Arial"/>
                <a:cs typeface="Arial"/>
              </a:rPr>
              <a:t> un </a:t>
            </a:r>
            <a:r>
              <a:rPr lang="en-US" err="1">
                <a:latin typeface="Arial"/>
                <a:cs typeface="Arial"/>
              </a:rPr>
              <a:t>gestionnaire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d'empilages</a:t>
            </a:r>
            <a:r>
              <a:rPr lang="en-US">
                <a:latin typeface="Arial"/>
                <a:cs typeface="Arial"/>
              </a:rPr>
              <a:t> de couches pour </a:t>
            </a:r>
            <a:r>
              <a:rPr lang="en-US" err="1">
                <a:latin typeface="Arial"/>
                <a:cs typeface="Arial"/>
              </a:rPr>
              <a:t>vous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permettre</a:t>
            </a:r>
            <a:r>
              <a:rPr lang="en-US">
                <a:latin typeface="Arial"/>
                <a:cs typeface="Arial"/>
              </a:rPr>
              <a:t> de </a:t>
            </a:r>
            <a:r>
              <a:rPr lang="en-US" err="1">
                <a:latin typeface="Arial"/>
                <a:cs typeface="Arial"/>
              </a:rPr>
              <a:t>définir</a:t>
            </a:r>
            <a:r>
              <a:rPr lang="en-US">
                <a:latin typeface="Arial"/>
                <a:cs typeface="Arial"/>
              </a:rPr>
              <a:t> et de </a:t>
            </a:r>
            <a:r>
              <a:rPr lang="en-US" err="1">
                <a:latin typeface="Arial"/>
                <a:cs typeface="Arial"/>
              </a:rPr>
              <a:t>visualiser</a:t>
            </a:r>
            <a:r>
              <a:rPr lang="en-US">
                <a:latin typeface="Arial"/>
                <a:cs typeface="Arial"/>
              </a:rPr>
              <a:t> les couches de </a:t>
            </a:r>
            <a:r>
              <a:rPr lang="en-US" err="1">
                <a:latin typeface="Arial"/>
                <a:cs typeface="Arial"/>
              </a:rPr>
              <a:t>votre</a:t>
            </a:r>
            <a:r>
              <a:rPr lang="en-US">
                <a:latin typeface="Arial"/>
                <a:cs typeface="Arial"/>
              </a:rPr>
              <a:t> conception </a:t>
            </a:r>
            <a:r>
              <a:rPr lang="en-US" err="1">
                <a:latin typeface="Arial"/>
                <a:cs typeface="Arial"/>
              </a:rPr>
              <a:t>avant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sa</a:t>
            </a:r>
            <a:r>
              <a:rPr lang="en-US">
                <a:latin typeface="Arial"/>
                <a:cs typeface="Arial"/>
              </a:rPr>
              <a:t> fabrication. </a:t>
            </a:r>
            <a:r>
              <a:rPr lang="en-US" err="1">
                <a:latin typeface="Arial"/>
                <a:cs typeface="Arial"/>
              </a:rPr>
              <a:t>Chaque</a:t>
            </a:r>
            <a:r>
              <a:rPr lang="en-US">
                <a:latin typeface="Arial"/>
                <a:cs typeface="Arial"/>
              </a:rPr>
              <a:t> couche de signal, </a:t>
            </a:r>
            <a:r>
              <a:rPr lang="en-US" err="1">
                <a:latin typeface="Arial"/>
                <a:cs typeface="Arial"/>
              </a:rPr>
              <a:t>mais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aussi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ses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pistes</a:t>
            </a:r>
            <a:r>
              <a:rPr lang="en-US">
                <a:latin typeface="Arial"/>
                <a:cs typeface="Arial"/>
              </a:rPr>
              <a:t> et les </a:t>
            </a:r>
            <a:r>
              <a:rPr lang="en-US" err="1">
                <a:latin typeface="Arial"/>
                <a:cs typeface="Arial"/>
              </a:rPr>
              <a:t>noms</a:t>
            </a:r>
            <a:r>
              <a:rPr lang="en-US">
                <a:latin typeface="Arial"/>
                <a:cs typeface="Arial"/>
              </a:rPr>
              <a:t> des </a:t>
            </a:r>
            <a:r>
              <a:rPr lang="en-US" err="1">
                <a:latin typeface="Arial"/>
                <a:cs typeface="Arial"/>
              </a:rPr>
              <a:t>nœuds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est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ainsi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clairement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affichée</a:t>
            </a:r>
            <a:r>
              <a:rPr lang="en-US">
                <a:latin typeface="Arial"/>
                <a:cs typeface="Arial"/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CA5E00-643F-E43E-3A4E-8BFBA2BE7C0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40D3D05F-40F5-4287-8434-9944E334EB80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822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A28ED-C717-41D1-702C-EF156240F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BAF94E9-C802-7AA8-32BF-1CEEB0F4B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visionneuse</a:t>
            </a:r>
            <a:r>
              <a:rPr lang="en-US">
                <a:latin typeface="Arial"/>
                <a:cs typeface="Arial"/>
              </a:rPr>
              <a:t> Gerber pour PCB </a:t>
            </a:r>
            <a:r>
              <a:rPr lang="en-US" err="1">
                <a:latin typeface="Arial"/>
                <a:cs typeface="Arial"/>
              </a:rPr>
              <a:t>d'Altium</a:t>
            </a:r>
            <a:r>
              <a:rPr lang="en-US">
                <a:latin typeface="Arial"/>
                <a:cs typeface="Arial"/>
              </a:rPr>
              <a:t> Designer </a:t>
            </a:r>
            <a:r>
              <a:rPr lang="en-US" err="1">
                <a:latin typeface="Arial"/>
                <a:cs typeface="Arial"/>
              </a:rPr>
              <a:t>intègre</a:t>
            </a:r>
            <a:r>
              <a:rPr lang="en-US">
                <a:latin typeface="Arial"/>
                <a:cs typeface="Arial"/>
              </a:rPr>
              <a:t> un </a:t>
            </a:r>
            <a:r>
              <a:rPr lang="en-US" err="1">
                <a:latin typeface="Arial"/>
                <a:cs typeface="Arial"/>
              </a:rPr>
              <a:t>gestionnaire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d'empilages</a:t>
            </a:r>
            <a:r>
              <a:rPr lang="en-US">
                <a:latin typeface="Arial"/>
                <a:cs typeface="Arial"/>
              </a:rPr>
              <a:t> de couches pour </a:t>
            </a:r>
            <a:r>
              <a:rPr lang="en-US" err="1">
                <a:latin typeface="Arial"/>
                <a:cs typeface="Arial"/>
              </a:rPr>
              <a:t>vous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permettre</a:t>
            </a:r>
            <a:r>
              <a:rPr lang="en-US">
                <a:latin typeface="Arial"/>
                <a:cs typeface="Arial"/>
              </a:rPr>
              <a:t> de </a:t>
            </a:r>
            <a:r>
              <a:rPr lang="en-US" err="1">
                <a:latin typeface="Arial"/>
                <a:cs typeface="Arial"/>
              </a:rPr>
              <a:t>définir</a:t>
            </a:r>
            <a:r>
              <a:rPr lang="en-US">
                <a:latin typeface="Arial"/>
                <a:cs typeface="Arial"/>
              </a:rPr>
              <a:t> et de </a:t>
            </a:r>
            <a:r>
              <a:rPr lang="en-US" err="1">
                <a:latin typeface="Arial"/>
                <a:cs typeface="Arial"/>
              </a:rPr>
              <a:t>visualiser</a:t>
            </a:r>
            <a:r>
              <a:rPr lang="en-US">
                <a:latin typeface="Arial"/>
                <a:cs typeface="Arial"/>
              </a:rPr>
              <a:t> les couches de </a:t>
            </a:r>
            <a:r>
              <a:rPr lang="en-US" err="1">
                <a:latin typeface="Arial"/>
                <a:cs typeface="Arial"/>
              </a:rPr>
              <a:t>votre</a:t>
            </a:r>
            <a:r>
              <a:rPr lang="en-US">
                <a:latin typeface="Arial"/>
                <a:cs typeface="Arial"/>
              </a:rPr>
              <a:t> conception </a:t>
            </a:r>
            <a:r>
              <a:rPr lang="en-US" err="1">
                <a:latin typeface="Arial"/>
                <a:cs typeface="Arial"/>
              </a:rPr>
              <a:t>avant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sa</a:t>
            </a:r>
            <a:r>
              <a:rPr lang="en-US">
                <a:latin typeface="Arial"/>
                <a:cs typeface="Arial"/>
              </a:rPr>
              <a:t> fabrication. </a:t>
            </a:r>
            <a:r>
              <a:rPr lang="en-US" err="1">
                <a:latin typeface="Arial"/>
                <a:cs typeface="Arial"/>
              </a:rPr>
              <a:t>Chaque</a:t>
            </a:r>
            <a:r>
              <a:rPr lang="en-US">
                <a:latin typeface="Arial"/>
                <a:cs typeface="Arial"/>
              </a:rPr>
              <a:t> couche de signal, </a:t>
            </a:r>
            <a:r>
              <a:rPr lang="en-US" err="1">
                <a:latin typeface="Arial"/>
                <a:cs typeface="Arial"/>
              </a:rPr>
              <a:t>mais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aussi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ses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pistes</a:t>
            </a:r>
            <a:r>
              <a:rPr lang="en-US">
                <a:latin typeface="Arial"/>
                <a:cs typeface="Arial"/>
              </a:rPr>
              <a:t> et les </a:t>
            </a:r>
            <a:r>
              <a:rPr lang="en-US" err="1">
                <a:latin typeface="Arial"/>
                <a:cs typeface="Arial"/>
              </a:rPr>
              <a:t>noms</a:t>
            </a:r>
            <a:r>
              <a:rPr lang="en-US">
                <a:latin typeface="Arial"/>
                <a:cs typeface="Arial"/>
              </a:rPr>
              <a:t> des </a:t>
            </a:r>
            <a:r>
              <a:rPr lang="en-US" err="1">
                <a:latin typeface="Arial"/>
                <a:cs typeface="Arial"/>
              </a:rPr>
              <a:t>nœuds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est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ainsi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clairement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affichée</a:t>
            </a:r>
            <a:r>
              <a:rPr lang="en-US">
                <a:latin typeface="Arial"/>
                <a:cs typeface="Arial"/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A32F7A-BE60-5621-8752-1F832C09E35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40D3D05F-40F5-4287-8434-9944E334EB80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73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AFC1E-4E15-07F8-7E56-25631D07A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80B43D-D090-4036-42F5-502F211C09E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C313D55-2277-47ED-A420-A85E5CE8A04A}" type="datetime1">
              <a:rPr lang="fr-FR" smtClean="0"/>
              <a:t>06/05/2025</a:t>
            </a:fld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DBC05-F4AC-0BDE-E819-0FBBA0E31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fr-FR">
                <a:cs typeface="Segoe UI"/>
              </a:rPr>
              <a:t>Regroupement infos schématique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fr-FR">
                <a:cs typeface="Segoe UI"/>
              </a:rPr>
              <a:t>Recherche composants adapté au cahier des charges (capa, résistance, LDO, connecteurs, N-</a:t>
            </a:r>
            <a:r>
              <a:rPr lang="fr-FR" err="1">
                <a:cs typeface="Segoe UI"/>
              </a:rPr>
              <a:t>Mos,P</a:t>
            </a:r>
            <a:r>
              <a:rPr lang="fr-FR">
                <a:cs typeface="Segoe UI"/>
              </a:rPr>
              <a:t>-mos)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fr-FR">
                <a:cs typeface="Segoe UI"/>
              </a:rPr>
              <a:t>Design et conception carte électronique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fr-FR">
                <a:cs typeface="Segoe UI"/>
              </a:rPr>
              <a:t>Interrupteur à commande CMOS</a:t>
            </a: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897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8FB5-E211-73DD-6E73-497FC834B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46B11-5711-A554-6DA4-A159B302CC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6F82F2C-9A86-44E2-8090-BF6707173986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87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C1784-84FD-D97E-E14E-1A97406A2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0608E-CB52-0E01-7A2E-0D9BC4150F2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91BBD3C-6128-4B2F-A72E-FD3CA8431940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55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5C76-BBBC-5E21-A946-8B3A81BBD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3DFDD20-2038-41A0-AE21-E31696F0D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latin typeface="Arial"/>
                <a:cs typeface="Arial"/>
              </a:rPr>
              <a:t> photo display </a:t>
            </a:r>
            <a:r>
              <a:rPr lang="en-US" err="1">
                <a:latin typeface="Arial"/>
                <a:cs typeface="Arial"/>
              </a:rPr>
              <a:t>haltec</a:t>
            </a:r>
            <a:r>
              <a:rPr lang="en-US">
                <a:latin typeface="Arial"/>
                <a:cs typeface="Arial"/>
              </a:rPr>
              <a:t>,</a:t>
            </a:r>
            <a:r>
              <a:rPr lang="fr-FR">
                <a:solidFill>
                  <a:srgbClr val="000000"/>
                </a:solidFill>
                <a:cs typeface="Segoe UI"/>
              </a:rPr>
              <a:t>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fr-FR">
                <a:solidFill>
                  <a:srgbClr val="000000"/>
                </a:solidFill>
                <a:cs typeface="Segoe UI"/>
              </a:rPr>
              <a:t>Prise en main d'Arduino IDE ( installation lib, code test pour affichage sur lora32)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fr-FR">
                <a:solidFill>
                  <a:srgbClr val="000000"/>
                </a:solidFill>
                <a:cs typeface="Segoe UI"/>
              </a:rPr>
              <a:t>Mise en forme du git + assistance de mise en place sur les ordinateurs des collaborateurs</a:t>
            </a: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6BD28-30A2-6429-234A-DAEC66BF71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BED3194-A2DE-4978-8035-9AC64F9C562F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2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ABD5D-8B39-6171-7B71-07E233F61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39443E4-9E82-1D56-FA22-ACD385929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37EF6-C8BE-B30F-8736-45380D9C8C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BED3194-A2DE-4978-8035-9AC64F9C562F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95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D586-CB04-4CD5-2A35-B86BCD595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53AF1D6-6D48-BEA9-1515-34066D925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 photo display </a:t>
            </a:r>
            <a:r>
              <a:rPr lang="en-US" err="1">
                <a:latin typeface="Arial"/>
                <a:cs typeface="Arial"/>
              </a:rPr>
              <a:t>haltec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B4B38-F3E9-EB8A-3942-65D9826F096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BED3194-A2DE-4978-8035-9AC64F9C562F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7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376A0-5100-70FA-CE0E-6969979B9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B200D3F-3C05-5838-DC96-DB4D75F3F0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 photo display </a:t>
            </a:r>
            <a:r>
              <a:rPr lang="en-US" err="1">
                <a:latin typeface="Arial"/>
                <a:cs typeface="Arial"/>
              </a:rPr>
              <a:t>haltec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926D1-6780-BCD1-49F8-4DC7FC5E7B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1BED3194-A2DE-4978-8035-9AC64F9C562F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62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E731B-B0D0-683A-88CC-6DC717A605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E1EDFF7-50AD-468D-BFFB-5E2079A45C6C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595F6-208E-6B2E-BB58-22932C1B7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ED60D5-04F2-2E4F-F221-E77ADB7E16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85A26-FC55-F09B-565E-7A80C84BC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Printemps: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ne </a:t>
            </a:r>
            <a:r>
              <a:rPr lang="en-US" err="1">
                <a:latin typeface="Arial"/>
                <a:cs typeface="Arial"/>
              </a:rPr>
              <a:t>peuvent</a:t>
            </a:r>
            <a:r>
              <a:rPr lang="en-US">
                <a:latin typeface="Arial"/>
                <a:cs typeface="Arial"/>
              </a:rPr>
              <a:t> pas </a:t>
            </a:r>
            <a:r>
              <a:rPr lang="en-US" err="1">
                <a:latin typeface="Arial"/>
                <a:cs typeface="Arial"/>
              </a:rPr>
              <a:t>consacrer</a:t>
            </a:r>
            <a:r>
              <a:rPr lang="en-US">
                <a:latin typeface="Arial"/>
                <a:cs typeface="Arial"/>
              </a:rPr>
              <a:t> toute </a:t>
            </a:r>
            <a:r>
              <a:rPr lang="en-US" err="1">
                <a:latin typeface="Arial"/>
                <a:cs typeface="Arial"/>
              </a:rPr>
              <a:t>leur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energie</a:t>
            </a:r>
            <a:r>
              <a:rPr lang="en-US">
                <a:latin typeface="Arial"/>
                <a:cs typeface="Arial"/>
              </a:rPr>
              <a:t> pour </a:t>
            </a:r>
            <a:r>
              <a:rPr lang="en-US" err="1">
                <a:latin typeface="Arial"/>
                <a:cs typeface="Arial"/>
              </a:rPr>
              <a:t>l'elevage</a:t>
            </a:r>
            <a:r>
              <a:rPr lang="en-US">
                <a:latin typeface="Arial"/>
                <a:cs typeface="Arial"/>
              </a:rPr>
              <a:t>+ production de </a:t>
            </a:r>
            <a:r>
              <a:rPr lang="en-US" err="1">
                <a:latin typeface="Arial"/>
                <a:cs typeface="Arial"/>
              </a:rPr>
              <a:t>miel</a:t>
            </a:r>
            <a:r>
              <a:rPr lang="en-US">
                <a:latin typeface="Arial"/>
                <a:cs typeface="Arial"/>
              </a:rPr>
              <a:t> car </a:t>
            </a:r>
            <a:r>
              <a:rPr lang="en-US" err="1">
                <a:latin typeface="Arial"/>
                <a:cs typeface="Arial"/>
              </a:rPr>
              <a:t>ils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doivent</a:t>
            </a:r>
            <a:r>
              <a:rPr lang="en-US">
                <a:latin typeface="Arial"/>
                <a:cs typeface="Arial"/>
              </a:rPr>
              <a:t> chauffer la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secouant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leurs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ailes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C3248-86FC-D491-B501-17987BE82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2ABB8-670E-8E3A-BCBA-F10BBBBBB25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CFDDBAB-CE72-4B06-93D6-F36DB18C7343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84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538CA-C86F-F554-3282-0FF49FE25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75564693-2B27-8864-F95C-0C0BB9E727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65258C58-90EA-2F6B-D79F-386EDFC63C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A63696E1-3394-5A21-9223-23BB0EFE49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1C1A16-E6B4-1D98-EA21-700578D4D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F8E37655-C8B1-48D1-9EFF-17867C253605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71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49394-4EC9-4299-C903-ADB2D7DF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56D1E9-EFD9-768D-50D0-E8694E083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37C6-EDAA-F1D6-A25F-AA54D5D86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Printemps: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ne </a:t>
            </a:r>
            <a:r>
              <a:rPr lang="en-US" err="1">
                <a:latin typeface="Arial"/>
                <a:cs typeface="Arial"/>
              </a:rPr>
              <a:t>peuvent</a:t>
            </a:r>
            <a:r>
              <a:rPr lang="en-US">
                <a:latin typeface="Arial"/>
                <a:cs typeface="Arial"/>
              </a:rPr>
              <a:t> pas </a:t>
            </a:r>
            <a:r>
              <a:rPr lang="en-US" err="1">
                <a:latin typeface="Arial"/>
                <a:cs typeface="Arial"/>
              </a:rPr>
              <a:t>consacrer</a:t>
            </a:r>
            <a:r>
              <a:rPr lang="en-US">
                <a:latin typeface="Arial"/>
                <a:cs typeface="Arial"/>
              </a:rPr>
              <a:t> toute </a:t>
            </a:r>
            <a:r>
              <a:rPr lang="en-US" err="1">
                <a:latin typeface="Arial"/>
                <a:cs typeface="Arial"/>
              </a:rPr>
              <a:t>leur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energie</a:t>
            </a:r>
            <a:r>
              <a:rPr lang="en-US">
                <a:latin typeface="Arial"/>
                <a:cs typeface="Arial"/>
              </a:rPr>
              <a:t> pour </a:t>
            </a:r>
            <a:r>
              <a:rPr lang="en-US" err="1">
                <a:latin typeface="Arial"/>
                <a:cs typeface="Arial"/>
              </a:rPr>
              <a:t>l'elevage</a:t>
            </a:r>
            <a:r>
              <a:rPr lang="en-US">
                <a:latin typeface="Arial"/>
                <a:cs typeface="Arial"/>
              </a:rPr>
              <a:t>+ production de </a:t>
            </a:r>
            <a:r>
              <a:rPr lang="en-US" err="1">
                <a:latin typeface="Arial"/>
                <a:cs typeface="Arial"/>
              </a:rPr>
              <a:t>miel</a:t>
            </a:r>
            <a:r>
              <a:rPr lang="en-US">
                <a:latin typeface="Arial"/>
                <a:cs typeface="Arial"/>
              </a:rPr>
              <a:t> car </a:t>
            </a:r>
            <a:r>
              <a:rPr lang="en-US" err="1">
                <a:latin typeface="Arial"/>
                <a:cs typeface="Arial"/>
              </a:rPr>
              <a:t>ils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doivent</a:t>
            </a:r>
            <a:r>
              <a:rPr lang="en-US">
                <a:latin typeface="Arial"/>
                <a:cs typeface="Arial"/>
              </a:rPr>
              <a:t> chauffer la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secouant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leurs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ailes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7ED5B-B0E5-3224-BCA7-2AD572D290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1EF4F-20F6-0A43-E7E4-82BBE76E6D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2FBDB6E-AE81-4C34-834A-ADBCA35B9BFF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2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2BB0-4DE1-FDAA-7941-CE99EBBA3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4BBC3-3E52-8D87-9586-366ABF230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D1B294-B9C1-9279-C9CB-928550EAA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Printemps: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ne </a:t>
            </a:r>
            <a:r>
              <a:rPr lang="en-US" err="1">
                <a:latin typeface="Arial"/>
                <a:cs typeface="Arial"/>
              </a:rPr>
              <a:t>peuvent</a:t>
            </a:r>
            <a:r>
              <a:rPr lang="en-US">
                <a:latin typeface="Arial"/>
                <a:cs typeface="Arial"/>
              </a:rPr>
              <a:t> pas </a:t>
            </a:r>
            <a:r>
              <a:rPr lang="en-US" err="1">
                <a:latin typeface="Arial"/>
                <a:cs typeface="Arial"/>
              </a:rPr>
              <a:t>consacrer</a:t>
            </a:r>
            <a:r>
              <a:rPr lang="en-US">
                <a:latin typeface="Arial"/>
                <a:cs typeface="Arial"/>
              </a:rPr>
              <a:t> toute </a:t>
            </a:r>
            <a:r>
              <a:rPr lang="en-US" err="1">
                <a:latin typeface="Arial"/>
                <a:cs typeface="Arial"/>
              </a:rPr>
              <a:t>leur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energie</a:t>
            </a:r>
            <a:r>
              <a:rPr lang="en-US">
                <a:latin typeface="Arial"/>
                <a:cs typeface="Arial"/>
              </a:rPr>
              <a:t> pour </a:t>
            </a:r>
            <a:r>
              <a:rPr lang="en-US" err="1">
                <a:latin typeface="Arial"/>
                <a:cs typeface="Arial"/>
              </a:rPr>
              <a:t>l'elevage</a:t>
            </a:r>
            <a:r>
              <a:rPr lang="en-US">
                <a:latin typeface="Arial"/>
                <a:cs typeface="Arial"/>
              </a:rPr>
              <a:t>+ production de </a:t>
            </a:r>
            <a:r>
              <a:rPr lang="en-US" err="1">
                <a:latin typeface="Arial"/>
                <a:cs typeface="Arial"/>
              </a:rPr>
              <a:t>miel</a:t>
            </a:r>
            <a:r>
              <a:rPr lang="en-US">
                <a:latin typeface="Arial"/>
                <a:cs typeface="Arial"/>
              </a:rPr>
              <a:t> car </a:t>
            </a:r>
            <a:r>
              <a:rPr lang="en-US" err="1">
                <a:latin typeface="Arial"/>
                <a:cs typeface="Arial"/>
              </a:rPr>
              <a:t>ils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doivent</a:t>
            </a:r>
            <a:r>
              <a:rPr lang="en-US">
                <a:latin typeface="Arial"/>
                <a:cs typeface="Arial"/>
              </a:rPr>
              <a:t> chauffer la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secouant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leurs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ailes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DD128-9258-9E83-ACAB-FE762234F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D0DD9-171D-3A58-3C66-6A56689C05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DFE0657-6683-468F-AC2D-620BBA5D954D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56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DF3D1-4703-0140-82D8-1CCDD0F51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CA9D5-D77B-4BFD-8FF3-6DE3FE0E8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FBE1B8-BD1D-B7E1-D1AB-5AD8248EC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Printemps: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ne </a:t>
            </a:r>
            <a:r>
              <a:rPr lang="en-US" err="1">
                <a:latin typeface="Arial"/>
                <a:cs typeface="Arial"/>
              </a:rPr>
              <a:t>peuvent</a:t>
            </a:r>
            <a:r>
              <a:rPr lang="en-US">
                <a:latin typeface="Arial"/>
                <a:cs typeface="Arial"/>
              </a:rPr>
              <a:t> pas </a:t>
            </a:r>
            <a:r>
              <a:rPr lang="en-US" err="1">
                <a:latin typeface="Arial"/>
                <a:cs typeface="Arial"/>
              </a:rPr>
              <a:t>consacrer</a:t>
            </a:r>
            <a:r>
              <a:rPr lang="en-US">
                <a:latin typeface="Arial"/>
                <a:cs typeface="Arial"/>
              </a:rPr>
              <a:t> toute </a:t>
            </a:r>
            <a:r>
              <a:rPr lang="en-US" err="1">
                <a:latin typeface="Arial"/>
                <a:cs typeface="Arial"/>
              </a:rPr>
              <a:t>leur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energie</a:t>
            </a:r>
            <a:r>
              <a:rPr lang="en-US">
                <a:latin typeface="Arial"/>
                <a:cs typeface="Arial"/>
              </a:rPr>
              <a:t> pour </a:t>
            </a:r>
            <a:r>
              <a:rPr lang="en-US" err="1">
                <a:latin typeface="Arial"/>
                <a:cs typeface="Arial"/>
              </a:rPr>
              <a:t>l'elevage</a:t>
            </a:r>
            <a:r>
              <a:rPr lang="en-US">
                <a:latin typeface="Arial"/>
                <a:cs typeface="Arial"/>
              </a:rPr>
              <a:t>+ production de </a:t>
            </a:r>
            <a:r>
              <a:rPr lang="en-US" err="1">
                <a:latin typeface="Arial"/>
                <a:cs typeface="Arial"/>
              </a:rPr>
              <a:t>miel</a:t>
            </a:r>
            <a:r>
              <a:rPr lang="en-US">
                <a:latin typeface="Arial"/>
                <a:cs typeface="Arial"/>
              </a:rPr>
              <a:t> car </a:t>
            </a:r>
            <a:r>
              <a:rPr lang="en-US" err="1">
                <a:latin typeface="Arial"/>
                <a:cs typeface="Arial"/>
              </a:rPr>
              <a:t>ils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doivent</a:t>
            </a:r>
            <a:r>
              <a:rPr lang="en-US">
                <a:latin typeface="Arial"/>
                <a:cs typeface="Arial"/>
              </a:rPr>
              <a:t> chauffer la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secouant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leurs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ailes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B045D-AD22-E971-F673-E2FA22E924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54D29-6899-4A14-4E00-67C394681B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DA4C5D7A-9055-4800-9625-6908AFDB6B5D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62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5DF19-A0EC-3E60-DB1D-1ABCDB5B2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6D3CD-C252-3958-39AC-D408F8CAD43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0D7F22E4-7901-449D-8045-B6DE05B55EB9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0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EA6CB-47B4-0DE5-1BA2-6D665C07C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D56F7-FF2C-6E76-F1C8-963A57E3057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3658C967-5B8A-43BE-BDD2-953AAD7D7605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40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03BC9-9B34-3A5E-8051-029CF850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A7359B-CFE5-DA38-2EA2-8D5075F4BD4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820FF519-C6A2-475A-9362-C0651AC8A913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5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9538-6649-77CF-F422-4281D420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C6157-D198-5668-2186-DE6588926AD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C54C13DC-B937-4034-BA4D-AFD7F9D284A7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7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01273-AC1A-57BB-8425-329B0DADB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F89D19A-4540-AD7A-EACD-E56CA432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visionneuse</a:t>
            </a:r>
            <a:r>
              <a:rPr lang="en-US">
                <a:latin typeface="Arial"/>
                <a:cs typeface="Arial"/>
              </a:rPr>
              <a:t> Gerber pour PCB </a:t>
            </a:r>
            <a:r>
              <a:rPr lang="en-US" err="1">
                <a:latin typeface="Arial"/>
                <a:cs typeface="Arial"/>
              </a:rPr>
              <a:t>d'Altium</a:t>
            </a:r>
            <a:r>
              <a:rPr lang="en-US">
                <a:latin typeface="Arial"/>
                <a:cs typeface="Arial"/>
              </a:rPr>
              <a:t> Designer </a:t>
            </a:r>
            <a:r>
              <a:rPr lang="en-US" err="1">
                <a:latin typeface="Arial"/>
                <a:cs typeface="Arial"/>
              </a:rPr>
              <a:t>intègre</a:t>
            </a:r>
            <a:r>
              <a:rPr lang="en-US">
                <a:latin typeface="Arial"/>
                <a:cs typeface="Arial"/>
              </a:rPr>
              <a:t> un </a:t>
            </a:r>
            <a:r>
              <a:rPr lang="en-US" err="1">
                <a:latin typeface="Arial"/>
                <a:cs typeface="Arial"/>
              </a:rPr>
              <a:t>gestionnaire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d'empilages</a:t>
            </a:r>
            <a:r>
              <a:rPr lang="en-US">
                <a:latin typeface="Arial"/>
                <a:cs typeface="Arial"/>
              </a:rPr>
              <a:t> de couches pour </a:t>
            </a:r>
            <a:r>
              <a:rPr lang="en-US" err="1">
                <a:latin typeface="Arial"/>
                <a:cs typeface="Arial"/>
              </a:rPr>
              <a:t>vous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permettre</a:t>
            </a:r>
            <a:r>
              <a:rPr lang="en-US">
                <a:latin typeface="Arial"/>
                <a:cs typeface="Arial"/>
              </a:rPr>
              <a:t> de </a:t>
            </a:r>
            <a:r>
              <a:rPr lang="en-US" err="1">
                <a:latin typeface="Arial"/>
                <a:cs typeface="Arial"/>
              </a:rPr>
              <a:t>définir</a:t>
            </a:r>
            <a:r>
              <a:rPr lang="en-US">
                <a:latin typeface="Arial"/>
                <a:cs typeface="Arial"/>
              </a:rPr>
              <a:t> et de </a:t>
            </a:r>
            <a:r>
              <a:rPr lang="en-US" err="1">
                <a:latin typeface="Arial"/>
                <a:cs typeface="Arial"/>
              </a:rPr>
              <a:t>visualiser</a:t>
            </a:r>
            <a:r>
              <a:rPr lang="en-US">
                <a:latin typeface="Arial"/>
                <a:cs typeface="Arial"/>
              </a:rPr>
              <a:t> les couches de </a:t>
            </a:r>
            <a:r>
              <a:rPr lang="en-US" err="1">
                <a:latin typeface="Arial"/>
                <a:cs typeface="Arial"/>
              </a:rPr>
              <a:t>votre</a:t>
            </a:r>
            <a:r>
              <a:rPr lang="en-US">
                <a:latin typeface="Arial"/>
                <a:cs typeface="Arial"/>
              </a:rPr>
              <a:t> conception </a:t>
            </a:r>
            <a:r>
              <a:rPr lang="en-US" err="1">
                <a:latin typeface="Arial"/>
                <a:cs typeface="Arial"/>
              </a:rPr>
              <a:t>avant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sa</a:t>
            </a:r>
            <a:r>
              <a:rPr lang="en-US">
                <a:latin typeface="Arial"/>
                <a:cs typeface="Arial"/>
              </a:rPr>
              <a:t> fabrication. </a:t>
            </a:r>
            <a:r>
              <a:rPr lang="en-US" err="1">
                <a:latin typeface="Arial"/>
                <a:cs typeface="Arial"/>
              </a:rPr>
              <a:t>Chaque</a:t>
            </a:r>
            <a:r>
              <a:rPr lang="en-US">
                <a:latin typeface="Arial"/>
                <a:cs typeface="Arial"/>
              </a:rPr>
              <a:t> couche de signal, </a:t>
            </a:r>
            <a:r>
              <a:rPr lang="en-US" err="1">
                <a:latin typeface="Arial"/>
                <a:cs typeface="Arial"/>
              </a:rPr>
              <a:t>mais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aussi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ses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pistes</a:t>
            </a:r>
            <a:r>
              <a:rPr lang="en-US">
                <a:latin typeface="Arial"/>
                <a:cs typeface="Arial"/>
              </a:rPr>
              <a:t> et les </a:t>
            </a:r>
            <a:r>
              <a:rPr lang="en-US" err="1">
                <a:latin typeface="Arial"/>
                <a:cs typeface="Arial"/>
              </a:rPr>
              <a:t>noms</a:t>
            </a:r>
            <a:r>
              <a:rPr lang="en-US">
                <a:latin typeface="Arial"/>
                <a:cs typeface="Arial"/>
              </a:rPr>
              <a:t> des </a:t>
            </a:r>
            <a:r>
              <a:rPr lang="en-US" err="1">
                <a:latin typeface="Arial"/>
                <a:cs typeface="Arial"/>
              </a:rPr>
              <a:t>nœuds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est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ainsi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clairement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affichée</a:t>
            </a:r>
            <a:r>
              <a:rPr lang="en-US">
                <a:latin typeface="Arial"/>
                <a:cs typeface="Arial"/>
              </a:rPr>
              <a:t>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FFEFE-64FA-9391-8B4E-EB84BC36F58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22246B00-2A6F-4FAB-96B5-DEB6D5721698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974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1654-8A08-F6EE-7E38-FD72A85B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960613-EAA5-1023-B87F-FE1107BD3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FD7242-EB87-8EF3-361D-4A31320E1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7A48D-B8BD-57B3-92ED-8031824B2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46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42E32-834F-EF63-270B-3313AF4B831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58A38520-D613-46A4-9189-86668D24DEBA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80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4115A-1865-50EB-B68F-F05B4C536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2A3F65-80B2-32AC-FCE8-E53426C28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F20C8-DC76-B515-DE80-00A071FE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Printemps: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ne </a:t>
            </a:r>
            <a:r>
              <a:rPr lang="en-US" err="1">
                <a:latin typeface="Arial"/>
                <a:cs typeface="Arial"/>
              </a:rPr>
              <a:t>peuvent</a:t>
            </a:r>
            <a:r>
              <a:rPr lang="en-US">
                <a:latin typeface="Arial"/>
                <a:cs typeface="Arial"/>
              </a:rPr>
              <a:t> pas </a:t>
            </a:r>
            <a:r>
              <a:rPr lang="en-US" err="1">
                <a:latin typeface="Arial"/>
                <a:cs typeface="Arial"/>
              </a:rPr>
              <a:t>consacrer</a:t>
            </a:r>
            <a:r>
              <a:rPr lang="en-US">
                <a:latin typeface="Arial"/>
                <a:cs typeface="Arial"/>
              </a:rPr>
              <a:t> toute </a:t>
            </a:r>
            <a:r>
              <a:rPr lang="en-US" err="1">
                <a:latin typeface="Arial"/>
                <a:cs typeface="Arial"/>
              </a:rPr>
              <a:t>leur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energie</a:t>
            </a:r>
            <a:r>
              <a:rPr lang="en-US">
                <a:latin typeface="Arial"/>
                <a:cs typeface="Arial"/>
              </a:rPr>
              <a:t> pour </a:t>
            </a:r>
            <a:r>
              <a:rPr lang="en-US" err="1">
                <a:latin typeface="Arial"/>
                <a:cs typeface="Arial"/>
              </a:rPr>
              <a:t>l'elevage</a:t>
            </a:r>
            <a:r>
              <a:rPr lang="en-US">
                <a:latin typeface="Arial"/>
                <a:cs typeface="Arial"/>
              </a:rPr>
              <a:t>+ production de </a:t>
            </a:r>
            <a:r>
              <a:rPr lang="en-US" err="1">
                <a:latin typeface="Arial"/>
                <a:cs typeface="Arial"/>
              </a:rPr>
              <a:t>miel</a:t>
            </a:r>
            <a:r>
              <a:rPr lang="en-US">
                <a:latin typeface="Arial"/>
                <a:cs typeface="Arial"/>
              </a:rPr>
              <a:t> car </a:t>
            </a:r>
            <a:r>
              <a:rPr lang="en-US" err="1">
                <a:latin typeface="Arial"/>
                <a:cs typeface="Arial"/>
              </a:rPr>
              <a:t>ils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doivent</a:t>
            </a:r>
            <a:r>
              <a:rPr lang="en-US">
                <a:latin typeface="Arial"/>
                <a:cs typeface="Arial"/>
              </a:rPr>
              <a:t> chauffer la </a:t>
            </a:r>
            <a:r>
              <a:rPr lang="en-US" err="1">
                <a:latin typeface="Arial"/>
                <a:cs typeface="Arial"/>
              </a:rPr>
              <a:t>ruche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secouant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leurs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ailes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6B51F-A0EC-0DB7-61FA-4078D8410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D90D3-E169-139A-AC5A-CA45C0FDB63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EE0DF9B7-C542-4F10-B4E7-4737F4A44061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47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Monitoring à distance?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Température</a:t>
            </a:r>
            <a:r>
              <a:rPr lang="en-US">
                <a:latin typeface="Calibri"/>
                <a:ea typeface="Calibri"/>
                <a:cs typeface="Calibri"/>
              </a:rPr>
              <a:t> de 32° minimum , ne pas </a:t>
            </a:r>
            <a:r>
              <a:rPr lang="en-US" err="1">
                <a:latin typeface="Calibri"/>
                <a:ea typeface="Calibri"/>
                <a:cs typeface="Calibri"/>
              </a:rPr>
              <a:t>dépasser</a:t>
            </a:r>
            <a:r>
              <a:rPr lang="en-US">
                <a:latin typeface="Calibri"/>
                <a:ea typeface="Calibri"/>
                <a:cs typeface="Calibri"/>
              </a:rPr>
              <a:t> les 60° aux abords du </a:t>
            </a:r>
            <a:r>
              <a:rPr lang="en-US" err="1">
                <a:latin typeface="Calibri"/>
                <a:ea typeface="Calibri"/>
                <a:cs typeface="Calibri"/>
              </a:rPr>
              <a:t>systeme</a:t>
            </a:r>
            <a:r>
              <a:rPr lang="en-US">
                <a:latin typeface="Calibri"/>
                <a:ea typeface="Calibri"/>
                <a:cs typeface="Calibri"/>
              </a:rPr>
              <a:t> de </a:t>
            </a:r>
            <a:r>
              <a:rPr lang="en-US" err="1">
                <a:latin typeface="Calibri"/>
                <a:ea typeface="Calibri"/>
                <a:cs typeface="Calibri"/>
              </a:rPr>
              <a:t>chaffage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resiné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763C5-8608-36F5-5A00-96620F9AC66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268D3755-998D-4AF9-B0BE-3ACEF555D4E6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/>
              <a:t>Spécificaiton</a:t>
            </a:r>
            <a:r>
              <a:rPr lang="fr-FR"/>
              <a:t> du système et conception</a:t>
            </a:r>
          </a:p>
          <a:p>
            <a:r>
              <a:rPr lang="fr-FR" err="1"/>
              <a:t>Repondre</a:t>
            </a:r>
            <a:r>
              <a:rPr lang="fr-FR"/>
              <a:t> a spé avec fonctions dans la conception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6526B611-FC08-46F2-9B84-D2F5A880E0E7}" type="datetime1">
              <a:rPr lang="fr-FR" smtClean="0"/>
              <a:t>06/05/2025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705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SOIC-N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F4A77-5DE3-75B4-D0C5-35BFDCBB713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7C9DCEC3-E872-442A-8E1F-6E5A01734C21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B25F7-49C2-4C39-C3DE-BAD7CAF7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F0E0C7-BA60-336D-ACC4-F409DE2BAB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FC296753-BD4E-44AA-8FB8-3A6A19FB52C2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1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38E3F-3F79-84F0-5B07-C00834DB2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5DA3BC-42E5-92BC-56E9-1FD4FA684A6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D2CA4285-24AA-49CC-86CB-101DCDE1C490}" type="datetime1">
              <a:rPr lang="fr-FR" smtClean="0"/>
              <a:t>06/05/2025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21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/>
              <a:t>Insert title here</a:t>
            </a:r>
          </a:p>
        </p:txBody>
      </p:sp>
      <p:pic>
        <p:nvPicPr>
          <p:cNvPr id="6" name="Picture Placeholder 9" descr="Bright, colorful geometric pattern ">
            <a:extLst>
              <a:ext uri="{FF2B5EF4-FFF2-40B4-BE49-F238E27FC236}">
                <a16:creationId xmlns:a16="http://schemas.microsoft.com/office/drawing/2014/main" id="{47BA4775-9232-44C1-8851-04B6753110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" r="24"/>
          <a:stretch/>
        </p:blipFill>
        <p:spPr>
          <a:xfrm>
            <a:off x="-9236" y="0"/>
            <a:ext cx="4749282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FEE38-087E-D2B5-633D-B4088500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DFFF3-1823-4E31-AEA0-BD537414B727}" type="datetime4">
              <a:rPr lang="fr-FR" smtClean="0"/>
              <a:t>6 mai 2025</a:t>
            </a:fld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DDC546-FCB6-6319-2B40-C8EFCC3432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Oran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pic>
        <p:nvPicPr>
          <p:cNvPr id="5" name="Picture Placeholder 13" descr="Bright, colorful geometric pattern ">
            <a:extLst>
              <a:ext uri="{FF2B5EF4-FFF2-40B4-BE49-F238E27FC236}">
                <a16:creationId xmlns:a16="http://schemas.microsoft.com/office/drawing/2014/main" id="{0E92939E-CAD0-4B0D-A39F-10B9B25E1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" r="34"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5E7799-9053-8FB6-00AE-1F7EA70BEC1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479B12D-E01E-4C93-B57D-7B7B17283C9D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25DBC-0D7A-9CCC-40B6-7988A15346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pic>
        <p:nvPicPr>
          <p:cNvPr id="6" name="Picture Placeholder 15" descr="Bright, colorful geometric pattern ">
            <a:extLst>
              <a:ext uri="{FF2B5EF4-FFF2-40B4-BE49-F238E27FC236}">
                <a16:creationId xmlns:a16="http://schemas.microsoft.com/office/drawing/2014/main" id="{D7C393D9-3916-4D61-9B6A-E1B16C079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" r="3"/>
          <a:stretch/>
        </p:blipFill>
        <p:spPr>
          <a:xfrm>
            <a:off x="7427913" y="0"/>
            <a:ext cx="4764087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AD841-54A0-08C8-FDB0-DC205ED2DF7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A41265-9663-4BAC-AF95-CF1F6A8FCDB7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5ACF5-B650-13D6-561E-BE49129311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9" descr="Bright, colorful geometric pattern ">
            <a:extLst>
              <a:ext uri="{FF2B5EF4-FFF2-40B4-BE49-F238E27FC236}">
                <a16:creationId xmlns:a16="http://schemas.microsoft.com/office/drawing/2014/main" id="{69F80BBC-9ED9-4167-818A-EB3FAEE372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9B171-3DB7-4D33-E078-E5AF4030A7A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E181957-2D43-42C4-8965-20A60CEACEF6}" type="datetime4">
              <a:rPr lang="fr-FR" smtClean="0"/>
              <a:t>6 mai 2025</a:t>
            </a:fld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D71F5-CCA9-0149-8DC0-805F98EE2A0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/>
              <a:t>Insert content here</a:t>
            </a:r>
          </a:p>
        </p:txBody>
      </p:sp>
      <p:pic>
        <p:nvPicPr>
          <p:cNvPr id="7" name="Picture Placeholder 20" descr="Bright, colorful geometric pattern ">
            <a:extLst>
              <a:ext uri="{FF2B5EF4-FFF2-40B4-BE49-F238E27FC236}">
                <a16:creationId xmlns:a16="http://schemas.microsoft.com/office/drawing/2014/main" id="{EB4660F5-5357-48E0-B5C6-3DECB6CB85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3" b="193"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C57551-CC9E-40FF-8F39-338AE0F83C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93AD635-E348-4215-9890-9269C85025E7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C5E8E-C0C8-3E3F-C51F-92347BBC57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pic>
        <p:nvPicPr>
          <p:cNvPr id="6" name="Picture Placeholder 13" descr="Bright, colorful geometric pattern ">
            <a:extLst>
              <a:ext uri="{FF2B5EF4-FFF2-40B4-BE49-F238E27FC236}">
                <a16:creationId xmlns:a16="http://schemas.microsoft.com/office/drawing/2014/main" id="{2DB741D5-0593-4748-A4D3-EF1E436A1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" r="34"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5424CA-BBC2-CB88-4682-4508A6ECB31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8901" y="6561667"/>
            <a:ext cx="1155699" cy="127000"/>
          </a:xfrm>
        </p:spPr>
        <p:txBody>
          <a:bodyPr/>
          <a:lstStyle/>
          <a:p>
            <a:fld id="{D6EAF21F-66FC-4481-BAB2-104D340700D6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490E0-6490-8C94-13F9-66CAAD9BEB3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/>
              <a:t>Insert Content here</a:t>
            </a:r>
          </a:p>
        </p:txBody>
      </p:sp>
      <p:pic>
        <p:nvPicPr>
          <p:cNvPr id="9" name="Picture Placeholder 11" descr="Bright, colorful geometric pattern ">
            <a:extLst>
              <a:ext uri="{FF2B5EF4-FFF2-40B4-BE49-F238E27FC236}">
                <a16:creationId xmlns:a16="http://schemas.microsoft.com/office/drawing/2014/main" id="{1DB66C56-FBAE-47D3-9818-61368D74DA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90" b="390"/>
          <a:stretch>
            <a:fillRect/>
          </a:stretch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E2A69B-57E3-FC6D-9D48-43C8412FD27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9D99FD8-BD24-4262-8219-8DAF09965562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CBCF4-6BDE-0EAA-432C-84B8E0E385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2" name="Picture Placeholder 19" descr="Bright, colorful geometric pattern ">
            <a:extLst>
              <a:ext uri="{FF2B5EF4-FFF2-40B4-BE49-F238E27FC236}">
                <a16:creationId xmlns:a16="http://schemas.microsoft.com/office/drawing/2014/main" id="{C93F15CF-2105-4C28-85E9-BBA0383326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36" b="436"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BB772-6C69-5ADE-C29A-514588D5DEA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9B7DD93-2991-4DC9-BEFD-12B329CD5D18}" type="datetime4">
              <a:rPr lang="fr-FR" smtClean="0"/>
              <a:t>6 mai 2025</a:t>
            </a:fld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4B8036-CEE9-F56E-D4E3-89AE9895BC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pic>
        <p:nvPicPr>
          <p:cNvPr id="5" name="Picture Placeholder 15" descr="Bright, colorful geometric pattern ">
            <a:extLst>
              <a:ext uri="{FF2B5EF4-FFF2-40B4-BE49-F238E27FC236}">
                <a16:creationId xmlns:a16="http://schemas.microsoft.com/office/drawing/2014/main" id="{9E2B3BF6-B5D6-4D6F-84C6-0EE24AC7C1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" r="3"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8B2D8-BF72-0AC2-6462-529A7125572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29F86F9-CE66-4A16-AD37-094EB4BFAC0D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DE6DE-5683-8648-3C91-3AEF2E5BFE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6" name="Picture Placeholder 17" descr="Bright, colorful geometric pattern ">
            <a:extLst>
              <a:ext uri="{FF2B5EF4-FFF2-40B4-BE49-F238E27FC236}">
                <a16:creationId xmlns:a16="http://schemas.microsoft.com/office/drawing/2014/main" id="{9F278CC9-9968-40F5-B18F-B1D45BE36A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90" b="390"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AB439F-BF9A-2C33-B7F5-045D4277BB4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E8BF740-B071-4A17-9C8A-216D32CA151D}" type="datetime4">
              <a:rPr lang="fr-FR" smtClean="0"/>
              <a:t>6 mai 2025</a:t>
            </a:fld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155004-B9BE-5CB9-9944-52D011F207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22BFB-FB68-1CD4-1293-2235BF7CBA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901" y="6519333"/>
            <a:ext cx="1096432" cy="202142"/>
          </a:xfrm>
          <a:prstGeom prst="rect">
            <a:avLst/>
          </a:prstGeom>
          <a:solidFill>
            <a:srgbClr val="FFFFFF">
              <a:alpha val="10980"/>
            </a:srgbClr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fld id="{6CD27FD4-A0EC-4AA0-A226-478B90566B9B}" type="datetime4">
              <a:rPr lang="fr-FR" smtClean="0"/>
              <a:pPr/>
              <a:t>6 mai 2025</a:t>
            </a:fld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A64CDB-F243-0F48-DF40-7C6DAC2A5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0567" y="6519333"/>
            <a:ext cx="372532" cy="202142"/>
          </a:xfrm>
          <a:prstGeom prst="rect">
            <a:avLst/>
          </a:prstGeom>
          <a:solidFill>
            <a:srgbClr val="FFFFFF">
              <a:alpha val="7059"/>
            </a:srgbClr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fld id="{757D3381-6790-4990-859B-2913D19FCC7A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690" r:id="rId9"/>
    <p:sldLayoutId id="2147483708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1.png"/><Relationship Id="rId3" Type="http://schemas.openxmlformats.org/officeDocument/2006/relationships/image" Target="../media/image54.png"/><Relationship Id="rId7" Type="http://schemas.openxmlformats.org/officeDocument/2006/relationships/image" Target="../media/image65.jpeg"/><Relationship Id="rId12" Type="http://schemas.openxmlformats.org/officeDocument/2006/relationships/image" Target="../media/image70.jpe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11" Type="http://schemas.openxmlformats.org/officeDocument/2006/relationships/image" Target="../media/image69.png"/><Relationship Id="rId5" Type="http://schemas.openxmlformats.org/officeDocument/2006/relationships/image" Target="../media/image63.jpeg"/><Relationship Id="rId15" Type="http://schemas.openxmlformats.org/officeDocument/2006/relationships/image" Target="../media/image73.gif"/><Relationship Id="rId10" Type="http://schemas.openxmlformats.org/officeDocument/2006/relationships/image" Target="../media/image68.jpeg"/><Relationship Id="rId4" Type="http://schemas.openxmlformats.org/officeDocument/2006/relationships/image" Target="../media/image55.png"/><Relationship Id="rId9" Type="http://schemas.openxmlformats.org/officeDocument/2006/relationships/image" Target="../media/image67.jpeg"/><Relationship Id="rId14" Type="http://schemas.openxmlformats.org/officeDocument/2006/relationships/image" Target="../media/image7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1.gif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7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5" Type="http://schemas.openxmlformats.org/officeDocument/2006/relationships/image" Target="../media/image8.png"/><Relationship Id="rId4" Type="http://schemas.openxmlformats.org/officeDocument/2006/relationships/image" Target="../media/image24.jpe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1026" y="2766219"/>
            <a:ext cx="7464734" cy="1325563"/>
          </a:xfrm>
        </p:spPr>
        <p:txBody>
          <a:bodyPr lIns="91440" tIns="45720" rIns="91440" bIns="45720" anchor="ctr"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r>
              <a:rPr lang="en-US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+mj-lt"/>
                <a:cs typeface="+mj-lt"/>
              </a:rPr>
              <a:t> </a:t>
            </a:r>
            <a:r>
              <a:rPr lang="en-US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+mj-lt"/>
                <a:cs typeface="+mj-lt"/>
              </a:rPr>
              <a:t>Chauffage</a:t>
            </a:r>
            <a:r>
              <a:rPr lang="en-US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+mj-lt"/>
                <a:cs typeface="+mj-lt"/>
              </a:rPr>
              <a:t> de </a:t>
            </a:r>
            <a:r>
              <a:rPr lang="en-US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+mj-lt"/>
                <a:cs typeface="+mj-lt"/>
              </a:rPr>
              <a:t>ruche</a:t>
            </a:r>
            <a:r>
              <a:rPr lang="en-US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+mj-lt"/>
                <a:cs typeface="+mj-lt"/>
              </a:rPr>
              <a:t> </a:t>
            </a:r>
            <a:r>
              <a:rPr lang="en-US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+mj-lt"/>
                <a:cs typeface="+mj-lt"/>
              </a:rPr>
              <a:t>solaire</a:t>
            </a:r>
            <a:r>
              <a:rPr lang="en-US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ea typeface="+mj-lt"/>
                <a:cs typeface="+mj-lt"/>
              </a:rPr>
              <a:t> </a:t>
            </a:r>
            <a:endParaRPr lang="fr-FR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ea typeface="+mj-lt"/>
              <a:cs typeface="+mj-lt"/>
            </a:endParaRPr>
          </a:p>
        </p:txBody>
      </p:sp>
      <p:pic>
        <p:nvPicPr>
          <p:cNvPr id="1028" name="Picture 4" descr="Panneau Solaire Photovoltaïque - Images vectorielles gratuites sur Pixabay">
            <a:extLst>
              <a:ext uri="{FF2B5EF4-FFF2-40B4-BE49-F238E27FC236}">
                <a16:creationId xmlns:a16="http://schemas.microsoft.com/office/drawing/2014/main" id="{8674244D-DF03-B6AC-18D1-9A256A0FE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9" b="14686"/>
          <a:stretch/>
        </p:blipFill>
        <p:spPr bwMode="auto">
          <a:xfrm>
            <a:off x="711354" y="209644"/>
            <a:ext cx="3127174" cy="22116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Orange smoke coming out of a black background&#10;&#10;AI-generated content may be incorrect.">
            <a:extLst>
              <a:ext uri="{FF2B5EF4-FFF2-40B4-BE49-F238E27FC236}">
                <a16:creationId xmlns:a16="http://schemas.microsoft.com/office/drawing/2014/main" id="{9EB2CDF2-74F9-6F9B-9785-D25633DBA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279" y="4770677"/>
            <a:ext cx="2087323" cy="2087323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30" name="Picture 6" descr="Les différents types de ruches – Miel Factory">
            <a:extLst>
              <a:ext uri="{FF2B5EF4-FFF2-40B4-BE49-F238E27FC236}">
                <a16:creationId xmlns:a16="http://schemas.microsoft.com/office/drawing/2014/main" id="{91D8DFD3-C084-2B2B-9A44-51249510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5" y="2663407"/>
            <a:ext cx="3385511" cy="22570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5A4B8-B1AF-E083-1308-57EA898EE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560756-EDB2-858F-0EE7-F2C37225F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9891622" cy="90149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 b="0"/>
              <a:t>Extrait journal de bord – Melilla </a:t>
            </a:r>
            <a:r>
              <a:rPr lang="en-US"/>
              <a:t>HW</a:t>
            </a:r>
            <a:endParaRPr lang="en-US">
              <a:cs typeface="Segoe UI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81947E9-A44A-C7E4-A57C-11DC46F54F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712709"/>
            <a:ext cx="10612581" cy="3878443"/>
          </a:xfrm>
        </p:spPr>
        <p:txBody>
          <a:bodyPr lIns="91440" tIns="45720" rIns="91440" bIns="45720" anchor="t"/>
          <a:lstStyle/>
          <a:p>
            <a:r>
              <a:rPr lang="en-US" b="0">
                <a:ea typeface="+mn-lt"/>
                <a:cs typeface="+mn-lt"/>
              </a:rPr>
              <a:t>Collaboration </a:t>
            </a:r>
          </a:p>
          <a:p>
            <a:endParaRPr lang="en-US" b="0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>
                <a:ea typeface="+mn-lt"/>
                <a:cs typeface="+mn-lt"/>
              </a:rPr>
              <a:t>Manufacture : </a:t>
            </a:r>
            <a:r>
              <a:rPr lang="en-US" b="0" err="1">
                <a:ea typeface="+mn-lt"/>
                <a:cs typeface="+mn-lt"/>
              </a:rPr>
              <a:t>Sérigraphie</a:t>
            </a:r>
            <a:r>
              <a:rPr lang="en-US" b="0">
                <a:ea typeface="+mn-lt"/>
                <a:cs typeface="+mn-lt"/>
              </a:rPr>
              <a:t> =&gt; </a:t>
            </a:r>
            <a:r>
              <a:rPr lang="en-US" b="0" err="1">
                <a:ea typeface="+mn-lt"/>
                <a:cs typeface="+mn-lt"/>
              </a:rPr>
              <a:t>Brasage</a:t>
            </a:r>
            <a:r>
              <a:rPr lang="en-US" b="0">
                <a:ea typeface="+mn-lt"/>
                <a:cs typeface="+mn-lt"/>
              </a:rPr>
              <a:t> </a:t>
            </a:r>
            <a:r>
              <a:rPr lang="en-US" b="0" err="1">
                <a:ea typeface="+mn-lt"/>
                <a:cs typeface="+mn-lt"/>
              </a:rPr>
              <a:t>composants</a:t>
            </a:r>
            <a:r>
              <a:rPr lang="en-US" b="0">
                <a:ea typeface="+mn-lt"/>
                <a:cs typeface="+mn-lt"/>
              </a:rPr>
              <a:t> CMS =&gt; </a:t>
            </a:r>
            <a:r>
              <a:rPr lang="en-US" b="0" err="1">
                <a:ea typeface="+mn-lt"/>
                <a:cs typeface="+mn-lt"/>
              </a:rPr>
              <a:t>Utilisation</a:t>
            </a:r>
            <a:r>
              <a:rPr lang="en-US" b="0">
                <a:ea typeface="+mn-lt"/>
                <a:cs typeface="+mn-lt"/>
              </a:rPr>
              <a:t> du four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err="1">
                <a:ea typeface="+mn-lt"/>
                <a:cs typeface="+mn-lt"/>
              </a:rPr>
              <a:t>Caractérisation</a:t>
            </a:r>
            <a:r>
              <a:rPr lang="en-US" b="0">
                <a:ea typeface="+mn-lt"/>
                <a:cs typeface="+mn-lt"/>
              </a:rPr>
              <a:t> du </a:t>
            </a:r>
            <a:r>
              <a:rPr lang="en-US" b="0" err="1">
                <a:ea typeface="+mn-lt"/>
                <a:cs typeface="+mn-lt"/>
              </a:rPr>
              <a:t>panneau</a:t>
            </a:r>
            <a:r>
              <a:rPr lang="en-US" b="0">
                <a:ea typeface="+mn-lt"/>
                <a:cs typeface="+mn-lt"/>
              </a:rPr>
              <a:t> </a:t>
            </a:r>
            <a:r>
              <a:rPr lang="en-US" b="0" err="1">
                <a:ea typeface="+mn-lt"/>
                <a:cs typeface="+mn-lt"/>
              </a:rPr>
              <a:t>solaire</a:t>
            </a:r>
            <a:r>
              <a:rPr lang="en-US" b="0">
                <a:ea typeface="+mn-lt"/>
                <a:cs typeface="+mn-lt"/>
              </a:rPr>
              <a:t> =&gt; Impact de la </a:t>
            </a:r>
            <a:r>
              <a:rPr lang="en-US" b="0" err="1">
                <a:ea typeface="+mn-lt"/>
                <a:cs typeface="+mn-lt"/>
              </a:rPr>
              <a:t>surchauffe</a:t>
            </a:r>
            <a:r>
              <a:rPr lang="en-US" b="0">
                <a:ea typeface="+mn-lt"/>
                <a:cs typeface="+mn-lt"/>
              </a:rPr>
              <a:t> du </a:t>
            </a:r>
            <a:r>
              <a:rPr lang="en-US" b="0" err="1">
                <a:ea typeface="+mn-lt"/>
                <a:cs typeface="+mn-lt"/>
              </a:rPr>
              <a:t>panneau</a:t>
            </a:r>
            <a:r>
              <a:rPr lang="en-US" b="0">
                <a:ea typeface="+mn-lt"/>
                <a:cs typeface="+mn-lt"/>
              </a:rPr>
              <a:t> sur son </a:t>
            </a:r>
            <a:r>
              <a:rPr lang="en-US" b="0" err="1">
                <a:ea typeface="+mn-lt"/>
                <a:cs typeface="+mn-lt"/>
              </a:rPr>
              <a:t>efficacité</a:t>
            </a:r>
            <a:r>
              <a:rPr lang="en-US" b="0">
                <a:ea typeface="+mn-lt"/>
                <a:cs typeface="+mn-lt"/>
              </a:rPr>
              <a:t> </a:t>
            </a:r>
          </a:p>
          <a:p>
            <a:endParaRPr lang="en-US" b="0">
              <a:ea typeface="+mn-lt"/>
              <a:cs typeface="+mn-lt"/>
            </a:endParaRPr>
          </a:p>
          <a:p>
            <a:r>
              <a:rPr lang="en-US" b="0">
                <a:ea typeface="+mn-lt"/>
                <a:cs typeface="+mn-lt"/>
              </a:rPr>
              <a:t>Personnel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>
                <a:ea typeface="+mn-lt"/>
                <a:cs typeface="+mn-lt"/>
              </a:rPr>
              <a:t>Inspection finale de la PCBA </a:t>
            </a:r>
            <a:r>
              <a:rPr lang="en-US" b="0" err="1">
                <a:ea typeface="+mn-lt"/>
                <a:cs typeface="+mn-lt"/>
              </a:rPr>
              <a:t>selon</a:t>
            </a:r>
            <a:r>
              <a:rPr lang="en-US" b="0">
                <a:ea typeface="+mn-lt"/>
                <a:cs typeface="+mn-lt"/>
              </a:rPr>
              <a:t> </a:t>
            </a:r>
            <a:r>
              <a:rPr lang="en-US" b="0" err="1">
                <a:ea typeface="+mn-lt"/>
                <a:cs typeface="+mn-lt"/>
              </a:rPr>
              <a:t>norme</a:t>
            </a:r>
            <a:r>
              <a:rPr lang="en-US" b="0">
                <a:ea typeface="+mn-lt"/>
                <a:cs typeface="+mn-lt"/>
              </a:rPr>
              <a:t> </a:t>
            </a:r>
            <a:r>
              <a:rPr lang="en-US" b="0" err="1">
                <a:ea typeface="+mn-lt"/>
                <a:cs typeface="+mn-lt"/>
              </a:rPr>
              <a:t>qualité</a:t>
            </a:r>
            <a:r>
              <a:rPr lang="en-US" b="0">
                <a:ea typeface="+mn-lt"/>
                <a:cs typeface="+mn-lt"/>
              </a:rPr>
              <a:t> ipc-a-610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BC0B4-2C0D-911B-6DFF-63D18BBA9AF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A2F75CE-4A39-4835-9F64-E7673F12BCC5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2B560-E1AA-4D36-119B-0511EED863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94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3B2CCF-1AC5-7C66-C425-9049BF5442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Espace réservé pour une image  9" descr="Montage mesure caractéristique panneau solaire .jpg">
            <a:extLst>
              <a:ext uri="{FF2B5EF4-FFF2-40B4-BE49-F238E27FC236}">
                <a16:creationId xmlns:a16="http://schemas.microsoft.com/office/drawing/2014/main" id="{7CFA0B12-9F99-92FA-46B1-E6B7C42122C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8080" r="32174" b="17549"/>
          <a:stretch/>
        </p:blipFill>
        <p:spPr>
          <a:xfrm>
            <a:off x="560717" y="1719964"/>
            <a:ext cx="6019488" cy="3762005"/>
          </a:xfr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87703560-88E4-4B16-B94D-5A1662F6E2E1}"/>
              </a:ext>
            </a:extLst>
          </p:cNvPr>
          <p:cNvSpPr txBox="1">
            <a:spLocks/>
          </p:cNvSpPr>
          <p:nvPr/>
        </p:nvSpPr>
        <p:spPr>
          <a:xfrm>
            <a:off x="1164566" y="557812"/>
            <a:ext cx="9891622" cy="90149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2800" err="1"/>
              <a:t>Caractérisation</a:t>
            </a:r>
            <a:r>
              <a:rPr lang="en-US" sz="2800">
                <a:ea typeface="+mj-lt"/>
                <a:cs typeface="+mj-lt"/>
              </a:rPr>
              <a:t> du </a:t>
            </a:r>
            <a:r>
              <a:rPr lang="en-US" sz="2800" err="1">
                <a:ea typeface="+mj-lt"/>
                <a:cs typeface="+mj-lt"/>
              </a:rPr>
              <a:t>panneau</a:t>
            </a:r>
            <a:r>
              <a:rPr lang="en-US" sz="2800">
                <a:ea typeface="+mj-lt"/>
                <a:cs typeface="+mj-lt"/>
              </a:rPr>
              <a:t> </a:t>
            </a:r>
            <a:r>
              <a:rPr lang="en-US" sz="2800" err="1">
                <a:ea typeface="+mj-lt"/>
                <a:cs typeface="+mj-lt"/>
              </a:rPr>
              <a:t>solaire</a:t>
            </a:r>
            <a:r>
              <a:rPr lang="en-US" sz="2800">
                <a:ea typeface="+mj-lt"/>
                <a:cs typeface="+mj-lt"/>
              </a:rPr>
              <a:t> – Experimentation </a:t>
            </a:r>
          </a:p>
        </p:txBody>
      </p:sp>
      <p:pic>
        <p:nvPicPr>
          <p:cNvPr id="11" name="Image 10" descr="Montage physique .jpg">
            <a:extLst>
              <a:ext uri="{FF2B5EF4-FFF2-40B4-BE49-F238E27FC236}">
                <a16:creationId xmlns:a16="http://schemas.microsoft.com/office/drawing/2014/main" id="{9E655934-FFD6-F88F-F6AC-03BCE7F2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168" t="19512" r="22522" b="39431"/>
          <a:stretch/>
        </p:blipFill>
        <p:spPr>
          <a:xfrm>
            <a:off x="6440296" y="3550489"/>
            <a:ext cx="4916711" cy="1927171"/>
          </a:xfrm>
          <a:prstGeom prst="rect">
            <a:avLst/>
          </a:prstGeom>
        </p:spPr>
      </p:pic>
      <p:pic>
        <p:nvPicPr>
          <p:cNvPr id="12" name="Image 11" descr="Luxmètre professionnel - 400 000 Lux - Multisources lumineuses">
            <a:extLst>
              <a:ext uri="{FF2B5EF4-FFF2-40B4-BE49-F238E27FC236}">
                <a16:creationId xmlns:a16="http://schemas.microsoft.com/office/drawing/2014/main" id="{7C98D947-F4B1-9C09-68D4-CBA42D487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700" y="1712342"/>
            <a:ext cx="1593012" cy="1593012"/>
          </a:xfrm>
          <a:prstGeom prst="rect">
            <a:avLst/>
          </a:prstGeom>
        </p:spPr>
      </p:pic>
      <p:pic>
        <p:nvPicPr>
          <p:cNvPr id="14" name="Image 13" descr="Une image contenant regarder, personne, tenue, musique&#10;&#10;Le contenu généré par l’IA peut être incorrect.">
            <a:extLst>
              <a:ext uri="{FF2B5EF4-FFF2-40B4-BE49-F238E27FC236}">
                <a16:creationId xmlns:a16="http://schemas.microsoft.com/office/drawing/2014/main" id="{09B53840-45CB-45EA-A4B5-E699FCCB5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120" y="1414282"/>
            <a:ext cx="1608287" cy="2174757"/>
          </a:xfrm>
          <a:prstGeom prst="rect">
            <a:avLst/>
          </a:prstGeom>
        </p:spPr>
      </p:pic>
      <p:pic>
        <p:nvPicPr>
          <p:cNvPr id="16" name="Graphique 15" descr="Ajouter avec un remplissage uni">
            <a:extLst>
              <a:ext uri="{FF2B5EF4-FFF2-40B4-BE49-F238E27FC236}">
                <a16:creationId xmlns:a16="http://schemas.microsoft.com/office/drawing/2014/main" id="{630D7766-25CC-A136-72C8-FB1F95CDC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9962" y="2168611"/>
            <a:ext cx="914400" cy="9144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077C2E-1772-8D9A-F568-550BFA4779C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4E30937-F8FB-4757-96C1-CD0C304910F6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52A07-B2B0-EFC8-3B21-158377A457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811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3345-B4C3-AC56-72A0-98F7E2747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lèche : droite 44">
            <a:extLst>
              <a:ext uri="{FF2B5EF4-FFF2-40B4-BE49-F238E27FC236}">
                <a16:creationId xmlns:a16="http://schemas.microsoft.com/office/drawing/2014/main" id="{3E7266DD-7AF8-EAE2-8291-E7F50DC267A1}"/>
              </a:ext>
            </a:extLst>
          </p:cNvPr>
          <p:cNvSpPr/>
          <p:nvPr/>
        </p:nvSpPr>
        <p:spPr>
          <a:xfrm>
            <a:off x="2770321" y="4242660"/>
            <a:ext cx="6431796" cy="445576"/>
          </a:xfrm>
          <a:prstGeom prst="rightArrow">
            <a:avLst/>
          </a:prstGeom>
          <a:solidFill>
            <a:srgbClr val="856B9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25728F-8915-0618-5101-10E289B5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9891622" cy="90149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 b="0"/>
              <a:t> </a:t>
            </a:r>
            <a:r>
              <a:rPr lang="en-US"/>
              <a:t>Manufacture </a:t>
            </a:r>
            <a:endParaRPr lang="en-US">
              <a:cs typeface="Segoe UI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1C3E93C-FABD-4E46-DBE8-114D83AAE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712709"/>
            <a:ext cx="10612581" cy="3878443"/>
          </a:xfrm>
        </p:spPr>
        <p:txBody>
          <a:bodyPr lIns="91440" tIns="45720" rIns="91440" bIns="45720" anchor="t"/>
          <a:lstStyle/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0E3028A-0A92-A5F5-91F2-75B78B0956A2}"/>
              </a:ext>
            </a:extLst>
          </p:cNvPr>
          <p:cNvSpPr txBox="1">
            <a:spLocks/>
          </p:cNvSpPr>
          <p:nvPr/>
        </p:nvSpPr>
        <p:spPr>
          <a:xfrm>
            <a:off x="914400" y="1489631"/>
            <a:ext cx="10612581" cy="38784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0"/>
              </a:spcAft>
              <a:buFont typeface="Wingdings" panose="020B0604020202020204" pitchFamily="34" charset="0"/>
              <a:buChar char="v"/>
            </a:pPr>
            <a:r>
              <a:rPr lang="en-US">
                <a:ea typeface="+mn-lt"/>
                <a:cs typeface="+mn-lt"/>
              </a:rPr>
              <a:t>Importance des </a:t>
            </a:r>
            <a:r>
              <a:rPr lang="en-US" err="1">
                <a:ea typeface="+mn-lt"/>
                <a:cs typeface="+mn-lt"/>
              </a:rPr>
              <a:t>outils</a:t>
            </a:r>
            <a:r>
              <a:rPr lang="en-US">
                <a:ea typeface="+mn-lt"/>
                <a:cs typeface="+mn-lt"/>
              </a:rPr>
              <a:t>  &gt; taille du fil de </a:t>
            </a:r>
            <a:r>
              <a:rPr lang="en-US" err="1">
                <a:ea typeface="+mn-lt"/>
                <a:cs typeface="+mn-lt"/>
              </a:rPr>
              <a:t>cuivre</a:t>
            </a:r>
            <a:r>
              <a:rPr lang="en-US">
                <a:ea typeface="+mn-lt"/>
                <a:cs typeface="+mn-lt"/>
              </a:rPr>
              <a:t> trop </a:t>
            </a:r>
            <a:r>
              <a:rPr lang="en-US" err="1">
                <a:ea typeface="+mn-lt"/>
                <a:cs typeface="+mn-lt"/>
              </a:rPr>
              <a:t>épais</a:t>
            </a:r>
            <a:r>
              <a:rPr lang="en-US">
                <a:ea typeface="+mn-lt"/>
                <a:cs typeface="+mn-lt"/>
              </a:rPr>
              <a:t> pour </a:t>
            </a:r>
            <a:r>
              <a:rPr lang="en-US" err="1">
                <a:ea typeface="+mn-lt"/>
                <a:cs typeface="+mn-lt"/>
              </a:rPr>
              <a:t>pattes</a:t>
            </a:r>
            <a:r>
              <a:rPr lang="en-US">
                <a:ea typeface="+mn-lt"/>
                <a:cs typeface="+mn-lt"/>
              </a:rPr>
              <a:t> trop petite </a:t>
            </a:r>
            <a:endParaRPr lang="fr-FR">
              <a:ea typeface="+mn-lt"/>
              <a:cs typeface="+mn-lt"/>
            </a:endParaRPr>
          </a:p>
          <a:p>
            <a:pPr marL="285750" indent="-285750">
              <a:spcAft>
                <a:spcPts val="0"/>
              </a:spcAft>
              <a:buFont typeface="Wingdings" panose="020B0604020202020204" pitchFamily="34" charset="0"/>
              <a:buChar char="v"/>
            </a:pPr>
            <a:r>
              <a:rPr lang="en-US">
                <a:ea typeface="+mn-lt"/>
                <a:cs typeface="+mn-lt"/>
              </a:rPr>
              <a:t>Savoir faire &gt; manque </a:t>
            </a:r>
            <a:r>
              <a:rPr lang="en-US" err="1">
                <a:ea typeface="+mn-lt"/>
                <a:cs typeface="+mn-lt"/>
              </a:rPr>
              <a:t>d'experience</a:t>
            </a:r>
            <a:r>
              <a:rPr lang="en-US">
                <a:ea typeface="+mn-lt"/>
                <a:cs typeface="+mn-lt"/>
              </a:rPr>
              <a:t> pour le </a:t>
            </a:r>
            <a:r>
              <a:rPr lang="en-US" err="1">
                <a:ea typeface="+mn-lt"/>
                <a:cs typeface="+mn-lt"/>
              </a:rPr>
              <a:t>brasage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manuel</a:t>
            </a:r>
            <a:r>
              <a:rPr lang="en-US">
                <a:ea typeface="+mn-lt"/>
                <a:cs typeface="+mn-lt"/>
              </a:rPr>
              <a:t> =&gt; </a:t>
            </a:r>
            <a:r>
              <a:rPr lang="en-US" err="1">
                <a:ea typeface="+mn-lt"/>
                <a:cs typeface="+mn-lt"/>
              </a:rPr>
              <a:t>ponts</a:t>
            </a:r>
            <a:r>
              <a:rPr lang="en-US">
                <a:ea typeface="+mn-lt"/>
                <a:cs typeface="+mn-lt"/>
              </a:rPr>
              <a:t>  </a:t>
            </a:r>
            <a:endParaRPr lang="en-US">
              <a:cs typeface="Segoe UI"/>
            </a:endParaRPr>
          </a:p>
          <a:p>
            <a:pPr marL="285750" indent="-285750">
              <a:spcAft>
                <a:spcPts val="0"/>
              </a:spcAft>
              <a:buFont typeface="Wingdings" panose="020B0604020202020204" pitchFamily="34" charset="0"/>
              <a:buChar char="v"/>
            </a:pPr>
            <a:r>
              <a:rPr lang="en-US">
                <a:cs typeface="Segoe UI"/>
              </a:rPr>
              <a:t>Four sans </a:t>
            </a:r>
            <a:r>
              <a:rPr lang="en-US" err="1">
                <a:cs typeface="Segoe UI"/>
              </a:rPr>
              <a:t>courbe</a:t>
            </a:r>
            <a:r>
              <a:rPr lang="en-US">
                <a:cs typeface="Segoe UI"/>
              </a:rPr>
              <a:t> &gt;</a:t>
            </a:r>
            <a:r>
              <a:rPr lang="en-US" err="1">
                <a:cs typeface="Segoe UI"/>
              </a:rPr>
              <a:t>imprécis</a:t>
            </a:r>
            <a:r>
              <a:rPr lang="en-US">
                <a:cs typeface="Segoe UI"/>
              </a:rPr>
              <a:t> =&gt; </a:t>
            </a:r>
            <a:r>
              <a:rPr lang="en-US" err="1">
                <a:cs typeface="Segoe UI"/>
              </a:rPr>
              <a:t>potentiels</a:t>
            </a:r>
            <a:r>
              <a:rPr lang="en-US">
                <a:cs typeface="Segoe UI"/>
              </a:rPr>
              <a:t> </a:t>
            </a:r>
            <a:r>
              <a:rPr lang="en-US" err="1">
                <a:cs typeface="Segoe UI"/>
              </a:rPr>
              <a:t>dommage</a:t>
            </a:r>
            <a:r>
              <a:rPr lang="en-US">
                <a:cs typeface="Segoe UI"/>
              </a:rPr>
              <a:t> sur </a:t>
            </a:r>
            <a:r>
              <a:rPr lang="en-US" err="1">
                <a:cs typeface="Segoe UI"/>
              </a:rPr>
              <a:t>composants</a:t>
            </a:r>
            <a:r>
              <a:rPr lang="en-US">
                <a:cs typeface="Segoe UI"/>
              </a:rPr>
              <a:t> sensibles</a:t>
            </a:r>
            <a:endParaRPr lang="en-US"/>
          </a:p>
        </p:txBody>
      </p:sp>
      <p:pic>
        <p:nvPicPr>
          <p:cNvPr id="2" name="Image 1" descr="four.jpg">
            <a:extLst>
              <a:ext uri="{FF2B5EF4-FFF2-40B4-BE49-F238E27FC236}">
                <a16:creationId xmlns:a16="http://schemas.microsoft.com/office/drawing/2014/main" id="{4F6F09FB-6571-9D43-975D-317AD08A6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1" y="3234634"/>
            <a:ext cx="1760331" cy="2354470"/>
          </a:xfrm>
          <a:prstGeom prst="rect">
            <a:avLst/>
          </a:prstGeom>
        </p:spPr>
      </p:pic>
      <p:pic>
        <p:nvPicPr>
          <p:cNvPr id="42" name="Image 41" descr="inspection.jpg">
            <a:extLst>
              <a:ext uri="{FF2B5EF4-FFF2-40B4-BE49-F238E27FC236}">
                <a16:creationId xmlns:a16="http://schemas.microsoft.com/office/drawing/2014/main" id="{07793A3C-FE74-BFF2-A55A-68A7957A0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141" y="3256721"/>
            <a:ext cx="1837634" cy="2310296"/>
          </a:xfrm>
          <a:prstGeom prst="rect">
            <a:avLst/>
          </a:prstGeom>
        </p:spPr>
      </p:pic>
      <p:pic>
        <p:nvPicPr>
          <p:cNvPr id="43" name="Image 42" descr="masque - Copie.jpg">
            <a:extLst>
              <a:ext uri="{FF2B5EF4-FFF2-40B4-BE49-F238E27FC236}">
                <a16:creationId xmlns:a16="http://schemas.microsoft.com/office/drawing/2014/main" id="{B583AC32-B874-ED5E-40C2-BB6FDD019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17" y="3234635"/>
            <a:ext cx="1826592" cy="2498035"/>
          </a:xfrm>
          <a:prstGeom prst="rect">
            <a:avLst/>
          </a:prstGeom>
        </p:spPr>
      </p:pic>
      <p:pic>
        <p:nvPicPr>
          <p:cNvPr id="44" name="Image 43" descr="Une image contenant capture d’écran, espace&#10;&#10;Le contenu généré par l’IA peut être incorrect.">
            <a:extLst>
              <a:ext uri="{FF2B5EF4-FFF2-40B4-BE49-F238E27FC236}">
                <a16:creationId xmlns:a16="http://schemas.microsoft.com/office/drawing/2014/main" id="{47BF7EB6-438E-EBD5-510C-73103FC1A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793" y="2900776"/>
            <a:ext cx="2445716" cy="3165752"/>
          </a:xfrm>
          <a:prstGeom prst="rect">
            <a:avLst/>
          </a:prstGeom>
        </p:spPr>
      </p:pic>
      <p:sp>
        <p:nvSpPr>
          <p:cNvPr id="47" name="Triangle isocèle 46">
            <a:extLst>
              <a:ext uri="{FF2B5EF4-FFF2-40B4-BE49-F238E27FC236}">
                <a16:creationId xmlns:a16="http://schemas.microsoft.com/office/drawing/2014/main" id="{A9AF237E-70B3-605D-B902-71381A968E10}"/>
              </a:ext>
            </a:extLst>
          </p:cNvPr>
          <p:cNvSpPr/>
          <p:nvPr/>
        </p:nvSpPr>
        <p:spPr>
          <a:xfrm>
            <a:off x="4153192" y="5583934"/>
            <a:ext cx="366502" cy="1911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sz="2000">
              <a:solidFill>
                <a:schemeClr val="tx1"/>
              </a:solidFill>
              <a:cs typeface="Segoe UI"/>
            </a:endParaRPr>
          </a:p>
          <a:p>
            <a:pPr marL="285750" indent="-285750" algn="ctr">
              <a:buFont typeface="Arial"/>
              <a:buChar char="•"/>
            </a:pPr>
            <a:endParaRPr lang="fr-FR" sz="2000">
              <a:solidFill>
                <a:schemeClr val="tx1"/>
              </a:solidFill>
              <a:cs typeface="Segoe UI"/>
            </a:endParaRPr>
          </a:p>
          <a:p>
            <a:pPr algn="ctr"/>
            <a:endParaRPr lang="fr-FR">
              <a:cs typeface="Segoe UI"/>
            </a:endParaRPr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3CC27F73-31EB-300E-03FE-1BF492A32299}"/>
              </a:ext>
            </a:extLst>
          </p:cNvPr>
          <p:cNvSpPr/>
          <p:nvPr/>
        </p:nvSpPr>
        <p:spPr>
          <a:xfrm>
            <a:off x="4153191" y="4821933"/>
            <a:ext cx="366502" cy="19110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sz="2000">
              <a:solidFill>
                <a:schemeClr val="tx1"/>
              </a:solidFill>
              <a:cs typeface="Segoe UI"/>
            </a:endParaRPr>
          </a:p>
          <a:p>
            <a:pPr marL="285750" indent="-285750" algn="ctr">
              <a:buFont typeface="Arial"/>
              <a:buChar char="•"/>
            </a:pPr>
            <a:endParaRPr lang="fr-FR" sz="2000">
              <a:solidFill>
                <a:schemeClr val="tx1"/>
              </a:solidFill>
              <a:cs typeface="Segoe UI"/>
            </a:endParaRPr>
          </a:p>
          <a:p>
            <a:pPr algn="ctr"/>
            <a:endParaRPr lang="fr-FR">
              <a:cs typeface="Segoe UI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172C4F-86BD-9EFE-3275-44B7E5C4328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491648-6E0A-4C41-94D9-132E7BEC8D1B}" type="datetime4">
              <a:rPr lang="fr-FR" smtClean="0"/>
              <a:t>6 mai 2025</a:t>
            </a:fld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59D6AB-0B29-82A0-3E2F-32DB3C5DB94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24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C3D0B-8FC8-1870-37F6-61CE7C074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4010DA-C4D5-AB16-D536-11165472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9891622" cy="90149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 b="0"/>
              <a:t>Extrait journal de bord – Melilla </a:t>
            </a:r>
            <a:r>
              <a:rPr lang="en-US"/>
              <a:t>FW</a:t>
            </a:r>
            <a:endParaRPr lang="en-US">
              <a:cs typeface="Segoe UI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3399239-7940-EBA9-1575-D47CDDE0ED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712709"/>
            <a:ext cx="10612581" cy="3878443"/>
          </a:xfrm>
        </p:spPr>
        <p:txBody>
          <a:bodyPr lIns="91440" tIns="45720" rIns="91440" bIns="45720" anchor="t"/>
          <a:lstStyle/>
          <a:p>
            <a:r>
              <a:rPr lang="en-US">
                <a:ea typeface="+mn-lt"/>
                <a:cs typeface="+mn-lt"/>
              </a:rPr>
              <a:t>Travail personnel </a:t>
            </a:r>
            <a:endParaRPr lang="fr-FR"/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ea typeface="+mn-lt"/>
                <a:cs typeface="+mn-lt"/>
              </a:rPr>
              <a:t>Determination algo </a:t>
            </a:r>
            <a:r>
              <a:rPr lang="en-US">
                <a:solidFill>
                  <a:srgbClr val="000000"/>
                </a:solidFill>
              </a:rPr>
              <a:t>Maximum power point tracker :choix de la </a:t>
            </a:r>
            <a:r>
              <a:rPr lang="en-US" err="1">
                <a:solidFill>
                  <a:srgbClr val="000000"/>
                </a:solidFill>
              </a:rPr>
              <a:t>startégie</a:t>
            </a:r>
            <a:r>
              <a:rPr lang="en-US">
                <a:solidFill>
                  <a:srgbClr val="000000"/>
                </a:solidFill>
              </a:rPr>
              <a:t>, transcription </a:t>
            </a:r>
            <a:r>
              <a:rPr lang="en-US" err="1">
                <a:solidFill>
                  <a:srgbClr val="000000"/>
                </a:solidFill>
              </a:rPr>
              <a:t>en</a:t>
            </a:r>
            <a:r>
              <a:rPr lang="en-US">
                <a:solidFill>
                  <a:srgbClr val="000000"/>
                </a:solidFill>
              </a:rPr>
              <a:t> language de </a:t>
            </a:r>
            <a:r>
              <a:rPr lang="en-US" err="1">
                <a:solidFill>
                  <a:srgbClr val="000000"/>
                </a:solidFill>
                <a:ea typeface="+mn-lt"/>
                <a:cs typeface="+mn-lt"/>
              </a:rPr>
              <a:t>programmation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rgbClr val="000000"/>
                </a:solidFill>
              </a:rPr>
              <a:t>, debug de code sur la </a:t>
            </a:r>
            <a:r>
              <a:rPr lang="en-US" err="1">
                <a:solidFill>
                  <a:srgbClr val="000000"/>
                </a:solidFill>
              </a:rPr>
              <a:t>cible</a:t>
            </a:r>
            <a:r>
              <a:rPr lang="en-US">
                <a:solidFill>
                  <a:srgbClr val="000000"/>
                </a:solidFill>
              </a:rPr>
              <a:t> </a:t>
            </a:r>
            <a:endParaRPr lang="en-US">
              <a:solidFill>
                <a:srgbClr val="000000"/>
              </a:solidFill>
              <a:cs typeface="Segoe U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ea typeface="+mn-lt"/>
                <a:cs typeface="+mn-lt"/>
              </a:rPr>
              <a:t>Test de </a:t>
            </a:r>
            <a:r>
              <a:rPr lang="en-US" err="1">
                <a:ea typeface="+mn-lt"/>
                <a:cs typeface="+mn-lt"/>
              </a:rPr>
              <a:t>l'algo</a:t>
            </a:r>
            <a:r>
              <a:rPr lang="en-US">
                <a:ea typeface="+mn-lt"/>
                <a:cs typeface="+mn-lt"/>
              </a:rPr>
              <a:t>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21B85B-58A2-D840-F3DA-E0DC711FC26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0CC3DB76-6AE3-4521-92BB-F2C7D0DDCDA8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D2CFE-1CBB-1C0F-800C-72BDBD8739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221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FF53E-34C1-B0F7-8A25-DD77FDAA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46D87A-1417-79A2-9833-220D1376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9891622" cy="90149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 b="0"/>
              <a:t> </a:t>
            </a:r>
            <a:r>
              <a:rPr lang="en-US" b="0" err="1"/>
              <a:t>Poursuite</a:t>
            </a:r>
            <a:r>
              <a:rPr lang="en-US" b="0"/>
              <a:t> du MPPT</a:t>
            </a:r>
            <a:endParaRPr lang="en-US">
              <a:cs typeface="Segoe UI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CF1F1B8-9272-555B-6BE4-A2F2557F10A2}"/>
              </a:ext>
            </a:extLst>
          </p:cNvPr>
          <p:cNvGrpSpPr/>
          <p:nvPr/>
        </p:nvGrpSpPr>
        <p:grpSpPr>
          <a:xfrm>
            <a:off x="534682" y="1713727"/>
            <a:ext cx="11374313" cy="2549456"/>
            <a:chOff x="444275" y="1583599"/>
            <a:chExt cx="11387450" cy="2549456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EE7B510A-678D-94E3-0631-431C81D770B6}"/>
                </a:ext>
              </a:extLst>
            </p:cNvPr>
            <p:cNvSpPr/>
            <p:nvPr/>
          </p:nvSpPr>
          <p:spPr>
            <a:xfrm>
              <a:off x="444275" y="1583599"/>
              <a:ext cx="11387450" cy="2549456"/>
            </a:xfrm>
            <a:prstGeom prst="roundRect">
              <a:avLst/>
            </a:prstGeom>
            <a:solidFill>
              <a:srgbClr val="E0B3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0B4163BB-7E2E-BCF5-3D1C-25098B43DA46}"/>
                </a:ext>
              </a:extLst>
            </p:cNvPr>
            <p:cNvSpPr txBox="1"/>
            <p:nvPr/>
          </p:nvSpPr>
          <p:spPr>
            <a:xfrm>
              <a:off x="896294" y="1715772"/>
              <a:ext cx="149549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>
                  <a:latin typeface="Arial"/>
                  <a:cs typeface="Arial"/>
                </a:rPr>
                <a:t>Algo </a:t>
              </a:r>
              <a:endParaRPr lang="fr-FR">
                <a:cs typeface="Arial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56DD8FA-0F9E-65C7-AFA3-4C6CB62FA476}"/>
              </a:ext>
            </a:extLst>
          </p:cNvPr>
          <p:cNvGrpSpPr/>
          <p:nvPr/>
        </p:nvGrpSpPr>
        <p:grpSpPr>
          <a:xfrm>
            <a:off x="534681" y="3597647"/>
            <a:ext cx="11376407" cy="2364898"/>
            <a:chOff x="534681" y="3597647"/>
            <a:chExt cx="11387450" cy="2342812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67DCA9D-2151-995C-5B88-737428C4A746}"/>
                </a:ext>
              </a:extLst>
            </p:cNvPr>
            <p:cNvSpPr/>
            <p:nvPr/>
          </p:nvSpPr>
          <p:spPr>
            <a:xfrm>
              <a:off x="534681" y="3597647"/>
              <a:ext cx="11387450" cy="2342812"/>
            </a:xfrm>
            <a:prstGeom prst="roundRect">
              <a:avLst/>
            </a:prstGeom>
            <a:solidFill>
              <a:srgbClr val="B3DA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E999A9E-0B74-2A3A-F4AE-8A391433C1C0}"/>
                </a:ext>
              </a:extLst>
            </p:cNvPr>
            <p:cNvSpPr txBox="1"/>
            <p:nvPr/>
          </p:nvSpPr>
          <p:spPr>
            <a:xfrm>
              <a:off x="9858830" y="5566475"/>
              <a:ext cx="179606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>
                  <a:latin typeface="Arial"/>
                  <a:cs typeface="Arial"/>
                </a:rPr>
                <a:t>Programmation</a:t>
              </a:r>
              <a:endParaRPr lang="fr-FR"/>
            </a:p>
          </p:txBody>
        </p:sp>
      </p:grp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84F6786F-8776-8619-E3F9-789E462749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8987" y="2050286"/>
            <a:ext cx="10612581" cy="3647023"/>
          </a:xfrm>
        </p:spPr>
        <p:txBody>
          <a:bodyPr lIns="91440" tIns="45720" rIns="91440" bIns="45720" anchor="t"/>
          <a:lstStyle/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ea typeface="+mn-lt"/>
                <a:cs typeface="+mn-lt"/>
              </a:rPr>
              <a:t>Documentation : </a:t>
            </a:r>
            <a:r>
              <a:rPr lang="en-US" err="1">
                <a:ea typeface="+mn-lt"/>
                <a:cs typeface="+mn-lt"/>
              </a:rPr>
              <a:t>mimétisme</a:t>
            </a:r>
            <a:r>
              <a:rPr lang="en-US">
                <a:ea typeface="+mn-lt"/>
                <a:cs typeface="+mn-lt"/>
              </a:rPr>
              <a:t>  , </a:t>
            </a:r>
            <a:r>
              <a:rPr lang="en-US" err="1">
                <a:ea typeface="+mn-lt"/>
                <a:cs typeface="+mn-lt"/>
              </a:rPr>
              <a:t>contrainte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adaptivité</a:t>
            </a:r>
            <a:r>
              <a:rPr lang="en-US">
                <a:ea typeface="+mn-lt"/>
                <a:cs typeface="+mn-lt"/>
              </a:rPr>
              <a:t> au </a:t>
            </a:r>
            <a:r>
              <a:rPr lang="en-US" err="1">
                <a:ea typeface="+mn-lt"/>
                <a:cs typeface="+mn-lt"/>
              </a:rPr>
              <a:t>panneau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solaire</a:t>
            </a:r>
            <a:r>
              <a:rPr lang="en-US">
                <a:ea typeface="+mn-lt"/>
                <a:cs typeface="+mn-lt"/>
              </a:rPr>
              <a:t> )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>
                <a:ea typeface="+mn-lt"/>
                <a:cs typeface="+mn-lt"/>
              </a:rPr>
              <a:t> Premiere </a:t>
            </a:r>
            <a:r>
              <a:rPr lang="en-US" b="0" err="1">
                <a:ea typeface="+mn-lt"/>
                <a:cs typeface="+mn-lt"/>
              </a:rPr>
              <a:t>piste</a:t>
            </a:r>
            <a:r>
              <a:rPr lang="en-US" b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=&gt;</a:t>
            </a:r>
            <a:r>
              <a:rPr lang="en-US" b="0" err="1"/>
              <a:t>Méthode</a:t>
            </a:r>
            <a:r>
              <a:rPr lang="en-US" b="0"/>
              <a:t> des</a:t>
            </a:r>
            <a:r>
              <a:rPr lang="en-US"/>
              <a:t> Deux Points (Perturbation et Observation)</a:t>
            </a:r>
            <a:endParaRPr lang="en-US">
              <a:cs typeface="Segoe UI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>
                <a:ea typeface="+mn-lt"/>
                <a:cs typeface="+mn-lt"/>
              </a:rPr>
              <a:t>Choix : algo mise à jour  du rapport du</a:t>
            </a:r>
            <a:r>
              <a:rPr lang="en-US">
                <a:ea typeface="+mn-lt"/>
                <a:cs typeface="+mn-lt"/>
              </a:rPr>
              <a:t> Duty Cycle =&gt;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>
                <a:ea typeface="+mn-lt"/>
                <a:cs typeface="+mn-lt"/>
              </a:rPr>
              <a:t>Mise </a:t>
            </a:r>
            <a:r>
              <a:rPr lang="en-US" b="0" err="1">
                <a:ea typeface="+mn-lt"/>
                <a:cs typeface="+mn-lt"/>
              </a:rPr>
              <a:t>en</a:t>
            </a:r>
            <a:r>
              <a:rPr lang="en-US" b="0">
                <a:ea typeface="+mn-lt"/>
                <a:cs typeface="+mn-lt"/>
              </a:rPr>
              <a:t> place de </a:t>
            </a:r>
            <a:r>
              <a:rPr lang="en-US" err="1">
                <a:ea typeface="+mn-lt"/>
                <a:cs typeface="+mn-lt"/>
              </a:rPr>
              <a:t>l'environnement</a:t>
            </a:r>
            <a:r>
              <a:rPr lang="en-US">
                <a:ea typeface="+mn-lt"/>
                <a:cs typeface="+mn-lt"/>
              </a:rPr>
              <a:t>  IDE </a:t>
            </a:r>
            <a:r>
              <a:rPr lang="en-US" err="1">
                <a:ea typeface="+mn-lt"/>
                <a:cs typeface="+mn-lt"/>
              </a:rPr>
              <a:t>arduino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 b="0" err="1">
                <a:ea typeface="+mn-lt"/>
                <a:cs typeface="+mn-lt"/>
              </a:rPr>
              <a:t>Utilisation</a:t>
            </a:r>
            <a:r>
              <a:rPr lang="en-US" b="0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l'IA</a:t>
            </a:r>
            <a:r>
              <a:rPr lang="en-US" b="0">
                <a:ea typeface="+mn-lt"/>
                <a:cs typeface="+mn-lt"/>
              </a:rPr>
              <a:t> : transcription de </a:t>
            </a:r>
            <a:r>
              <a:rPr lang="en-US" b="0" err="1">
                <a:ea typeface="+mn-lt"/>
                <a:cs typeface="+mn-lt"/>
              </a:rPr>
              <a:t>l'algo</a:t>
            </a:r>
            <a:r>
              <a:rPr lang="en-US" b="0">
                <a:ea typeface="+mn-lt"/>
                <a:cs typeface="+mn-lt"/>
              </a:rPr>
              <a:t> </a:t>
            </a:r>
            <a:r>
              <a:rPr lang="en-US" b="0" err="1">
                <a:ea typeface="+mn-lt"/>
                <a:cs typeface="+mn-lt"/>
              </a:rPr>
              <a:t>en</a:t>
            </a:r>
            <a:r>
              <a:rPr lang="en-US" b="0">
                <a:ea typeface="+mn-lt"/>
                <a:cs typeface="+mn-lt"/>
              </a:rPr>
              <a:t> C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ea typeface="+mn-lt"/>
                <a:cs typeface="+mn-lt"/>
              </a:rPr>
              <a:t>Debug : majeur </a:t>
            </a:r>
            <a:r>
              <a:rPr lang="en-US" b="0" err="1">
                <a:latin typeface="Consolas"/>
                <a:ea typeface="+mn-lt"/>
                <a:cs typeface="+mn-lt"/>
              </a:rPr>
              <a:t>analogWrite</a:t>
            </a:r>
            <a:r>
              <a:rPr lang="en-US" b="0">
                <a:ea typeface="+mn-lt"/>
                <a:cs typeface="+mn-lt"/>
              </a:rPr>
              <a:t> au lieu de </a:t>
            </a:r>
            <a:r>
              <a:rPr lang="en-US" b="0" err="1">
                <a:latin typeface="Consolas"/>
                <a:ea typeface="+mn-lt"/>
                <a:cs typeface="+mn-lt"/>
              </a:rPr>
              <a:t>ledcWrite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ea typeface="+mn-lt"/>
                <a:cs typeface="+mn-lt"/>
              </a:rPr>
              <a:t>Test</a:t>
            </a:r>
            <a:r>
              <a:rPr lang="en-US" b="0">
                <a:ea typeface="+mn-lt"/>
                <a:cs typeface="+mn-lt"/>
              </a:rPr>
              <a:t> de </a:t>
            </a:r>
            <a:r>
              <a:rPr lang="en-US" b="0" err="1">
                <a:ea typeface="+mn-lt"/>
                <a:cs typeface="+mn-lt"/>
              </a:rPr>
              <a:t>l'algo</a:t>
            </a:r>
            <a:r>
              <a:rPr lang="en-US" b="0">
                <a:ea typeface="+mn-lt"/>
                <a:cs typeface="+mn-lt"/>
              </a:rPr>
              <a:t> </a:t>
            </a:r>
            <a:r>
              <a:rPr lang="en-US" b="0" err="1">
                <a:ea typeface="+mn-lt"/>
                <a:cs typeface="+mn-lt"/>
              </a:rPr>
              <a:t>poursuite</a:t>
            </a:r>
            <a:r>
              <a:rPr lang="en-US" b="0">
                <a:ea typeface="+mn-lt"/>
                <a:cs typeface="+mn-lt"/>
              </a:rPr>
              <a:t> du point de performance optimal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 sz="1600" b="0">
              <a:latin typeface="Consolas"/>
              <a:ea typeface="+mn-lt"/>
              <a:cs typeface="+mn-lt"/>
            </a:endParaRPr>
          </a:p>
        </p:txBody>
      </p:sp>
      <p:pic>
        <p:nvPicPr>
          <p:cNvPr id="2" name="Image 1" descr="What is DUTY CYCLE in a linear actuator? | FIRGELLI">
            <a:extLst>
              <a:ext uri="{FF2B5EF4-FFF2-40B4-BE49-F238E27FC236}">
                <a16:creationId xmlns:a16="http://schemas.microsoft.com/office/drawing/2014/main" id="{8516E3A8-4A0F-6828-B3E4-96FF86833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270" y="3424863"/>
            <a:ext cx="3386957" cy="215700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3E74AB8-8651-1D9D-5EAE-E2B6987AE68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98F9D84-3124-464F-9D0B-2185D1766A91}" type="datetime4">
              <a:rPr lang="fr-FR" smtClean="0"/>
              <a:t>6 mai 2025</a:t>
            </a:fld>
            <a:endParaRPr lang="fr-FR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CAC8641-15A1-9E5A-86C0-2E41A52D89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480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08200-F0FA-F395-CE5B-C0162487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>
            <a:extLst>
              <a:ext uri="{FF2B5EF4-FFF2-40B4-BE49-F238E27FC236}">
                <a16:creationId xmlns:a16="http://schemas.microsoft.com/office/drawing/2014/main" id="{D3FFD666-1E63-81D0-FBAF-1BAFB5C1A15A}"/>
              </a:ext>
            </a:extLst>
          </p:cNvPr>
          <p:cNvSpPr txBox="1"/>
          <p:nvPr/>
        </p:nvSpPr>
        <p:spPr>
          <a:xfrm>
            <a:off x="7396372" y="935574"/>
            <a:ext cx="356921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b="1">
                <a:latin typeface="Arial"/>
                <a:cs typeface="Arial"/>
              </a:rPr>
              <a:t>Perturbe &amp; observe</a:t>
            </a:r>
            <a:endParaRPr lang="fr-FR"/>
          </a:p>
        </p:txBody>
      </p:sp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65465B7C-7C94-0159-6D61-8B63728D3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997764"/>
              </p:ext>
            </p:extLst>
          </p:nvPr>
        </p:nvGraphicFramePr>
        <p:xfrm>
          <a:off x="-1493" y="723646"/>
          <a:ext cx="12054120" cy="443343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18040">
                  <a:extLst>
                    <a:ext uri="{9D8B030D-6E8A-4147-A177-3AD203B41FA5}">
                      <a16:colId xmlns:a16="http://schemas.microsoft.com/office/drawing/2014/main" val="587790326"/>
                    </a:ext>
                  </a:extLst>
                </a:gridCol>
                <a:gridCol w="4018040">
                  <a:extLst>
                    <a:ext uri="{9D8B030D-6E8A-4147-A177-3AD203B41FA5}">
                      <a16:colId xmlns:a16="http://schemas.microsoft.com/office/drawing/2014/main" val="2942671806"/>
                    </a:ext>
                  </a:extLst>
                </a:gridCol>
                <a:gridCol w="4018040">
                  <a:extLst>
                    <a:ext uri="{9D8B030D-6E8A-4147-A177-3AD203B41FA5}">
                      <a16:colId xmlns:a16="http://schemas.microsoft.com/office/drawing/2014/main" val="1025150047"/>
                    </a:ext>
                  </a:extLst>
                </a:gridCol>
              </a:tblGrid>
              <a:tr h="797240">
                <a:tc>
                  <a:txBody>
                    <a:bodyPr/>
                    <a:lstStyle/>
                    <a:p>
                      <a:pPr algn="l" fontAlgn="t"/>
                      <a:r>
                        <a:rPr lang="fr-FR" b="0">
                          <a:effectLst/>
                        </a:rPr>
                        <a:t>Critère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>
                          <a:effectLst/>
                        </a:rPr>
                        <a:t> Deux Points (P&amp;O)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fr-FR" b="0">
                          <a:effectLst/>
                        </a:rPr>
                        <a:t>Variation du Duty Cycle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793551"/>
                  </a:ext>
                </a:extLst>
              </a:tr>
              <a:tr h="1419477">
                <a:tc>
                  <a:txBody>
                    <a:bodyPr/>
                    <a:lstStyle/>
                    <a:p>
                      <a:pPr fontAlgn="t"/>
                      <a:r>
                        <a:rPr lang="fr-FR">
                          <a:effectLst/>
                        </a:rPr>
                        <a:t>Fonctionnement en matière d'électronique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>
                          <a:effectLst/>
                        </a:rPr>
                        <a:t>Perturbe le signal =&gt; observe la variation de puissance  =&gt; ajuste la direction de la perturbation.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fr-FR">
                          <a:effectLst/>
                        </a:rPr>
                        <a:t>Ajuste directement le temps de cycle =&gt; contrôler la quantité d'énergie transférée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857728"/>
                  </a:ext>
                </a:extLst>
              </a:tr>
              <a:tr h="1108359">
                <a:tc>
                  <a:txBody>
                    <a:bodyPr/>
                    <a:lstStyle/>
                    <a:p>
                      <a:pPr fontAlgn="t"/>
                      <a:r>
                        <a:rPr lang="fr-FR">
                          <a:effectLst/>
                        </a:rPr>
                        <a:t>Précision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>
                          <a:effectLst/>
                        </a:rPr>
                        <a:t>Oscillation =&gt; </a:t>
                      </a:r>
                      <a:r>
                        <a:rPr lang="fr-FR" sz="1800" b="0" i="0" u="none" strike="noStrike" noProof="0">
                          <a:effectLst/>
                          <a:latin typeface="Segoe UI"/>
                        </a:rPr>
                        <a:t>perturbations périodique constantes </a:t>
                      </a:r>
                      <a:endParaRPr lang="fr-FR"/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Ajustement continu</a:t>
                      </a:r>
                    </a:p>
                  </a:txBody>
                  <a:tcPr marL="114300" marR="76200" marT="76200" marB="66675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649763"/>
                  </a:ext>
                </a:extLst>
              </a:tr>
              <a:tr h="1108359">
                <a:tc>
                  <a:txBody>
                    <a:bodyPr/>
                    <a:lstStyle/>
                    <a:p>
                      <a:pPr fontAlgn="t"/>
                      <a:r>
                        <a:rPr lang="fr-FR">
                          <a:effectLst/>
                        </a:rPr>
                        <a:t>Réactivité</a:t>
                      </a:r>
                    </a:p>
                  </a:txBody>
                  <a:tcPr marL="114300" marR="76200" marT="76200" marB="5715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800" b="0" i="0" u="none" strike="noStrike" noProof="0">
                          <a:effectLst/>
                          <a:latin typeface="Segoe UI"/>
                        </a:rPr>
                        <a:t>Perturbations périodiques pas suffisamment rapides</a:t>
                      </a:r>
                      <a:endParaRPr lang="fr-FR"/>
                    </a:p>
                  </a:txBody>
                  <a:tcPr marL="114300" marR="76200" marT="76200" marB="5715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>
                          <a:effectLst/>
                        </a:rPr>
                        <a:t>Modification en temps réel </a:t>
                      </a:r>
                    </a:p>
                  </a:txBody>
                  <a:tcPr marL="114300" marR="76200" marT="76200" marB="57150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950469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2850D-FF4F-8825-16CA-868F6A9A710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6252B78-4A89-4438-845E-6694D6988A7C}" type="datetime4">
              <a:rPr lang="fr-FR" smtClean="0"/>
              <a:t>6 mai 2025</a:t>
            </a:fld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088375-55C4-2C39-4534-85859F7866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027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06F3C-BDE1-CF2A-8414-0DA349D37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F5DC49-2CCE-5028-C5FE-1FCA6003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40" y="359029"/>
            <a:ext cx="9891622" cy="90149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 b="0"/>
              <a:t>Extrait journal de bord – Melilla </a:t>
            </a:r>
            <a:r>
              <a:rPr lang="en-US"/>
              <a:t>RETEX </a:t>
            </a:r>
            <a:endParaRPr lang="en-US">
              <a:cs typeface="Segoe UI"/>
            </a:endParaRP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4404181C-522A-0D5F-6571-8A85FA1D91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503995"/>
              </p:ext>
            </p:extLst>
          </p:nvPr>
        </p:nvGraphicFramePr>
        <p:xfrm>
          <a:off x="948981" y="1118097"/>
          <a:ext cx="10777669" cy="4868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32AF71-F6CA-81C5-C08E-13465D5DAC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8B0088F-490F-4A1F-96BC-19A39C148CFE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42FFA-073E-F6E8-9162-585B513E85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18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90599-A513-6462-1CDC-7068B3CD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0EFB5E-9EF7-3770-8F7E-D9E440294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9891622" cy="90149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 b="0"/>
              <a:t>Extrait journal de bord – Melilla </a:t>
            </a:r>
            <a:r>
              <a:rPr lang="en-US"/>
              <a:t>Et après ? 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1FCA357-D0E0-169A-A018-29EAFFF0C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739" y="2225261"/>
            <a:ext cx="5334000" cy="1752601"/>
          </a:xfrm>
        </p:spPr>
        <p:txBody>
          <a:bodyPr lIns="91440" tIns="45720" rIns="91440" bIns="45720" anchor="t"/>
          <a:lstStyle/>
          <a:p>
            <a:r>
              <a:rPr lang="fr-FR" sz="2800">
                <a:cs typeface="Segoe UI"/>
              </a:rPr>
              <a:t>=&gt; Rendre fonctionnel   </a:t>
            </a:r>
          </a:p>
          <a:p>
            <a:r>
              <a:rPr lang="fr-FR" sz="2800">
                <a:cs typeface="Segoe UI"/>
              </a:rPr>
              <a:t>=&gt; Réelle exploitation </a:t>
            </a:r>
          </a:p>
          <a:p>
            <a:r>
              <a:rPr lang="fr-FR" sz="2800">
                <a:cs typeface="Segoe UI"/>
              </a:rPr>
              <a:t>=&gt; Pédagogique </a:t>
            </a:r>
          </a:p>
        </p:txBody>
      </p:sp>
      <p:grpSp>
        <p:nvGrpSpPr>
          <p:cNvPr id="702" name="Groupe 701">
            <a:extLst>
              <a:ext uri="{FF2B5EF4-FFF2-40B4-BE49-F238E27FC236}">
                <a16:creationId xmlns:a16="http://schemas.microsoft.com/office/drawing/2014/main" id="{B8E303B7-307B-44A3-8AEE-7753D0050B9B}"/>
              </a:ext>
            </a:extLst>
          </p:cNvPr>
          <p:cNvGrpSpPr/>
          <p:nvPr/>
        </p:nvGrpSpPr>
        <p:grpSpPr>
          <a:xfrm>
            <a:off x="4583347" y="1448496"/>
            <a:ext cx="6632149" cy="4034982"/>
            <a:chOff x="1201161" y="152146"/>
            <a:chExt cx="9383434" cy="6277851"/>
          </a:xfrm>
        </p:grpSpPr>
        <p:pic>
          <p:nvPicPr>
            <p:cNvPr id="703" name="Image 702">
              <a:extLst>
                <a:ext uri="{FF2B5EF4-FFF2-40B4-BE49-F238E27FC236}">
                  <a16:creationId xmlns:a16="http://schemas.microsoft.com/office/drawing/2014/main" id="{FF37582C-8DCD-4FF5-915A-46EC871E9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1161" y="152146"/>
              <a:ext cx="9383434" cy="6277851"/>
            </a:xfrm>
            <a:prstGeom prst="rect">
              <a:avLst/>
            </a:prstGeom>
          </p:spPr>
        </p:pic>
        <p:sp>
          <p:nvSpPr>
            <p:cNvPr id="704" name="ZoneTexte 5">
              <a:extLst>
                <a:ext uri="{FF2B5EF4-FFF2-40B4-BE49-F238E27FC236}">
                  <a16:creationId xmlns:a16="http://schemas.microsoft.com/office/drawing/2014/main" id="{4218E094-B3ED-4603-A2F3-E1DFF4F47EFC}"/>
                </a:ext>
              </a:extLst>
            </p:cNvPr>
            <p:cNvSpPr txBox="1"/>
            <p:nvPr/>
          </p:nvSpPr>
          <p:spPr>
            <a:xfrm>
              <a:off x="2571118" y="1261901"/>
              <a:ext cx="6110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3200" b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P1</a:t>
              </a: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B2E14EB1-570B-433E-AF1E-F7AEF4928FB2}"/>
                </a:ext>
              </a:extLst>
            </p:cNvPr>
            <p:cNvSpPr/>
            <p:nvPr/>
          </p:nvSpPr>
          <p:spPr>
            <a:xfrm rot="20781818">
              <a:off x="3492950" y="4439652"/>
              <a:ext cx="457200" cy="37899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cxnSp>
          <p:nvCxnSpPr>
            <p:cNvPr id="706" name="Connecteur droit avec flèche 705">
              <a:extLst>
                <a:ext uri="{FF2B5EF4-FFF2-40B4-BE49-F238E27FC236}">
                  <a16:creationId xmlns:a16="http://schemas.microsoft.com/office/drawing/2014/main" id="{A944F2D5-06F7-4FDF-860D-9E046D5247B0}"/>
                </a:ext>
              </a:extLst>
            </p:cNvPr>
            <p:cNvCxnSpPr>
              <a:cxnSpLocks/>
            </p:cNvCxnSpPr>
            <p:nvPr/>
          </p:nvCxnSpPr>
          <p:spPr>
            <a:xfrm>
              <a:off x="4245758" y="3999821"/>
              <a:ext cx="270710" cy="102598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7" name="ZoneTexte 11">
              <a:extLst>
                <a:ext uri="{FF2B5EF4-FFF2-40B4-BE49-F238E27FC236}">
                  <a16:creationId xmlns:a16="http://schemas.microsoft.com/office/drawing/2014/main" id="{01F5A7BE-1E24-4D7F-87B4-FD0E1BB32230}"/>
                </a:ext>
              </a:extLst>
            </p:cNvPr>
            <p:cNvSpPr txBox="1"/>
            <p:nvPr/>
          </p:nvSpPr>
          <p:spPr>
            <a:xfrm rot="4552445">
              <a:off x="4131272" y="4361306"/>
              <a:ext cx="6479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00">
                  <a:solidFill>
                    <a:srgbClr val="0070C0"/>
                  </a:solidFill>
                </a:rPr>
                <a:t>5 mètres</a:t>
              </a:r>
            </a:p>
          </p:txBody>
        </p:sp>
        <p:cxnSp>
          <p:nvCxnSpPr>
            <p:cNvPr id="708" name="Connecteur droit 707">
              <a:extLst>
                <a:ext uri="{FF2B5EF4-FFF2-40B4-BE49-F238E27FC236}">
                  <a16:creationId xmlns:a16="http://schemas.microsoft.com/office/drawing/2014/main" id="{0862DBA9-944A-4F8F-A8A7-9FC727E1BC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1526" y="3976437"/>
              <a:ext cx="284030" cy="108012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Connecteur droit 708">
              <a:extLst>
                <a:ext uri="{FF2B5EF4-FFF2-40B4-BE49-F238E27FC236}">
                  <a16:creationId xmlns:a16="http://schemas.microsoft.com/office/drawing/2014/main" id="{5F1DF612-534C-4337-8E3F-D73B358EC9BB}"/>
                </a:ext>
              </a:extLst>
            </p:cNvPr>
            <p:cNvCxnSpPr/>
            <p:nvPr/>
          </p:nvCxnSpPr>
          <p:spPr>
            <a:xfrm flipV="1">
              <a:off x="4201526" y="3362827"/>
              <a:ext cx="2283633" cy="61361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Connecteur droit 709">
              <a:extLst>
                <a:ext uri="{FF2B5EF4-FFF2-40B4-BE49-F238E27FC236}">
                  <a16:creationId xmlns:a16="http://schemas.microsoft.com/office/drawing/2014/main" id="{D54BCD2F-4EF7-4F3D-B2C2-95CD042B65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01029" y="4111118"/>
              <a:ext cx="124578" cy="41373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Connecteur droit 710">
              <a:extLst>
                <a:ext uri="{FF2B5EF4-FFF2-40B4-BE49-F238E27FC236}">
                  <a16:creationId xmlns:a16="http://schemas.microsoft.com/office/drawing/2014/main" id="{58BCFAB8-C894-462C-806F-4EAD5E6B46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85159" y="3382909"/>
              <a:ext cx="124578" cy="41373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Connecteur droit 711">
              <a:extLst>
                <a:ext uri="{FF2B5EF4-FFF2-40B4-BE49-F238E27FC236}">
                  <a16:creationId xmlns:a16="http://schemas.microsoft.com/office/drawing/2014/main" id="{50CA54A9-DFCB-466F-BFD6-B4B56F1B5EAA}"/>
                </a:ext>
              </a:extLst>
            </p:cNvPr>
            <p:cNvCxnSpPr/>
            <p:nvPr/>
          </p:nvCxnSpPr>
          <p:spPr>
            <a:xfrm flipH="1">
              <a:off x="6485159" y="3796642"/>
              <a:ext cx="124578" cy="36026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DAF5BCFE-B3D2-48A7-B7AA-FF7A3AEF2C6E}"/>
                </a:ext>
              </a:extLst>
            </p:cNvPr>
            <p:cNvSpPr/>
            <p:nvPr/>
          </p:nvSpPr>
          <p:spPr>
            <a:xfrm rot="20671616">
              <a:off x="4519341" y="4326122"/>
              <a:ext cx="216820" cy="22570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596D5C94-C4EE-4BAD-9459-D6B4299E7195}"/>
                </a:ext>
              </a:extLst>
            </p:cNvPr>
            <p:cNvSpPr/>
            <p:nvPr/>
          </p:nvSpPr>
          <p:spPr>
            <a:xfrm rot="20671616">
              <a:off x="4770274" y="4253258"/>
              <a:ext cx="216820" cy="22570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2155AEBF-982A-4A18-AC08-1F325F923B8A}"/>
                </a:ext>
              </a:extLst>
            </p:cNvPr>
            <p:cNvSpPr/>
            <p:nvPr/>
          </p:nvSpPr>
          <p:spPr>
            <a:xfrm rot="20671616">
              <a:off x="5199228" y="4137982"/>
              <a:ext cx="216820" cy="22570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122083E4-95D9-417E-805C-24513C1E58C3}"/>
                </a:ext>
              </a:extLst>
            </p:cNvPr>
            <p:cNvSpPr/>
            <p:nvPr/>
          </p:nvSpPr>
          <p:spPr>
            <a:xfrm rot="20671616">
              <a:off x="5450161" y="4065118"/>
              <a:ext cx="216820" cy="22570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9B34ACCC-3602-4662-9FFE-4100A2738D71}"/>
                </a:ext>
              </a:extLst>
            </p:cNvPr>
            <p:cNvSpPr/>
            <p:nvPr/>
          </p:nvSpPr>
          <p:spPr>
            <a:xfrm rot="20671616">
              <a:off x="5871246" y="3948484"/>
              <a:ext cx="216820" cy="22570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A0DBD0C2-A831-422D-A3AE-6D7A3BD69035}"/>
                </a:ext>
              </a:extLst>
            </p:cNvPr>
            <p:cNvSpPr/>
            <p:nvPr/>
          </p:nvSpPr>
          <p:spPr>
            <a:xfrm rot="20671616">
              <a:off x="6122179" y="3875620"/>
              <a:ext cx="216820" cy="225706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pic>
          <p:nvPicPr>
            <p:cNvPr id="719" name="Image 718">
              <a:extLst>
                <a:ext uri="{FF2B5EF4-FFF2-40B4-BE49-F238E27FC236}">
                  <a16:creationId xmlns:a16="http://schemas.microsoft.com/office/drawing/2014/main" id="{D3828C27-9287-4D17-9902-096DC000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655437">
              <a:off x="4132531" y="3614758"/>
              <a:ext cx="351737" cy="290092"/>
            </a:xfrm>
            <a:prstGeom prst="rect">
              <a:avLst/>
            </a:prstGeom>
          </p:spPr>
        </p:pic>
        <p:pic>
          <p:nvPicPr>
            <p:cNvPr id="720" name="Image 719">
              <a:extLst>
                <a:ext uri="{FF2B5EF4-FFF2-40B4-BE49-F238E27FC236}">
                  <a16:creationId xmlns:a16="http://schemas.microsoft.com/office/drawing/2014/main" id="{A937BD0D-6C16-41F7-B3E0-51C8955A6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655437">
              <a:off x="4929221" y="3413394"/>
              <a:ext cx="351737" cy="290092"/>
            </a:xfrm>
            <a:prstGeom prst="rect">
              <a:avLst/>
            </a:prstGeom>
          </p:spPr>
        </p:pic>
        <p:pic>
          <p:nvPicPr>
            <p:cNvPr id="721" name="Image 720">
              <a:extLst>
                <a:ext uri="{FF2B5EF4-FFF2-40B4-BE49-F238E27FC236}">
                  <a16:creationId xmlns:a16="http://schemas.microsoft.com/office/drawing/2014/main" id="{17BF7EBF-E55D-4E8A-911E-C53459CCF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655437">
              <a:off x="5624160" y="3217781"/>
              <a:ext cx="351737" cy="290092"/>
            </a:xfrm>
            <a:prstGeom prst="rect">
              <a:avLst/>
            </a:prstGeom>
          </p:spPr>
        </p:pic>
        <p:pic>
          <p:nvPicPr>
            <p:cNvPr id="722" name="Image 721">
              <a:extLst>
                <a:ext uri="{FF2B5EF4-FFF2-40B4-BE49-F238E27FC236}">
                  <a16:creationId xmlns:a16="http://schemas.microsoft.com/office/drawing/2014/main" id="{20F442F5-425D-47EC-AD77-A472B01A8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655437">
              <a:off x="6371579" y="3010914"/>
              <a:ext cx="351737" cy="290092"/>
            </a:xfrm>
            <a:prstGeom prst="rect">
              <a:avLst/>
            </a:prstGeom>
          </p:spPr>
        </p:pic>
        <p:pic>
          <p:nvPicPr>
            <p:cNvPr id="723" name="Image 722">
              <a:extLst>
                <a:ext uri="{FF2B5EF4-FFF2-40B4-BE49-F238E27FC236}">
                  <a16:creationId xmlns:a16="http://schemas.microsoft.com/office/drawing/2014/main" id="{41307987-3E97-41DD-8218-7375B1B77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655437">
              <a:off x="6586978" y="3484357"/>
              <a:ext cx="351737" cy="290092"/>
            </a:xfrm>
            <a:prstGeom prst="rect">
              <a:avLst/>
            </a:prstGeom>
          </p:spPr>
        </p:pic>
        <p:pic>
          <p:nvPicPr>
            <p:cNvPr id="724" name="Image 723">
              <a:extLst>
                <a:ext uri="{FF2B5EF4-FFF2-40B4-BE49-F238E27FC236}">
                  <a16:creationId xmlns:a16="http://schemas.microsoft.com/office/drawing/2014/main" id="{4FBA4D3E-B407-4935-87EF-BF304A78B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655437">
              <a:off x="6745404" y="4029916"/>
              <a:ext cx="351737" cy="290092"/>
            </a:xfrm>
            <a:prstGeom prst="rect">
              <a:avLst/>
            </a:prstGeom>
          </p:spPr>
        </p:pic>
        <p:pic>
          <p:nvPicPr>
            <p:cNvPr id="725" name="Image 724">
              <a:extLst>
                <a:ext uri="{FF2B5EF4-FFF2-40B4-BE49-F238E27FC236}">
                  <a16:creationId xmlns:a16="http://schemas.microsoft.com/office/drawing/2014/main" id="{31CEC24D-8657-4D57-AE1F-682E4CDFC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655437">
              <a:off x="3905830" y="4037860"/>
              <a:ext cx="305305" cy="251798"/>
            </a:xfrm>
            <a:prstGeom prst="rect">
              <a:avLst/>
            </a:prstGeom>
          </p:spPr>
        </p:pic>
        <p:pic>
          <p:nvPicPr>
            <p:cNvPr id="726" name="Image 725">
              <a:extLst>
                <a:ext uri="{FF2B5EF4-FFF2-40B4-BE49-F238E27FC236}">
                  <a16:creationId xmlns:a16="http://schemas.microsoft.com/office/drawing/2014/main" id="{A4FDFEB6-A378-427B-886B-CA2924A42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655437">
              <a:off x="4055478" y="4552121"/>
              <a:ext cx="292708" cy="241409"/>
            </a:xfrm>
            <a:prstGeom prst="rect">
              <a:avLst/>
            </a:prstGeom>
          </p:spPr>
        </p:pic>
        <p:pic>
          <p:nvPicPr>
            <p:cNvPr id="727" name="Image 726">
              <a:extLst>
                <a:ext uri="{FF2B5EF4-FFF2-40B4-BE49-F238E27FC236}">
                  <a16:creationId xmlns:a16="http://schemas.microsoft.com/office/drawing/2014/main" id="{CC9EFAB1-E893-43DF-9D20-B612522F1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49889">
              <a:off x="3843548" y="3720590"/>
              <a:ext cx="302552" cy="305952"/>
            </a:xfrm>
            <a:prstGeom prst="rect">
              <a:avLst/>
            </a:prstGeom>
          </p:spPr>
        </p:pic>
        <p:pic>
          <p:nvPicPr>
            <p:cNvPr id="728" name="Image 727">
              <a:extLst>
                <a:ext uri="{FF2B5EF4-FFF2-40B4-BE49-F238E27FC236}">
                  <a16:creationId xmlns:a16="http://schemas.microsoft.com/office/drawing/2014/main" id="{83CDF1B3-4E67-40E2-B11C-0B65F7CE7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49889">
              <a:off x="4565206" y="3499018"/>
              <a:ext cx="302552" cy="305952"/>
            </a:xfrm>
            <a:prstGeom prst="rect">
              <a:avLst/>
            </a:prstGeom>
          </p:spPr>
        </p:pic>
        <p:pic>
          <p:nvPicPr>
            <p:cNvPr id="729" name="Image 728">
              <a:extLst>
                <a:ext uri="{FF2B5EF4-FFF2-40B4-BE49-F238E27FC236}">
                  <a16:creationId xmlns:a16="http://schemas.microsoft.com/office/drawing/2014/main" id="{915094D6-46FE-4BC7-9166-90525F3D5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49889">
              <a:off x="5311898" y="3300604"/>
              <a:ext cx="302552" cy="305952"/>
            </a:xfrm>
            <a:prstGeom prst="rect">
              <a:avLst/>
            </a:prstGeom>
          </p:spPr>
        </p:pic>
        <p:pic>
          <p:nvPicPr>
            <p:cNvPr id="730" name="Image 729">
              <a:extLst>
                <a:ext uri="{FF2B5EF4-FFF2-40B4-BE49-F238E27FC236}">
                  <a16:creationId xmlns:a16="http://schemas.microsoft.com/office/drawing/2014/main" id="{C1FB9BE6-8048-45A3-9585-79B2168BB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49889">
              <a:off x="6017667" y="3109174"/>
              <a:ext cx="302552" cy="305952"/>
            </a:xfrm>
            <a:prstGeom prst="rect">
              <a:avLst/>
            </a:prstGeom>
          </p:spPr>
        </p:pic>
        <p:pic>
          <p:nvPicPr>
            <p:cNvPr id="731" name="Image 730">
              <a:extLst>
                <a:ext uri="{FF2B5EF4-FFF2-40B4-BE49-F238E27FC236}">
                  <a16:creationId xmlns:a16="http://schemas.microsoft.com/office/drawing/2014/main" id="{5F57E887-FC38-4767-814A-5C7DB3D9D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49889">
              <a:off x="6505615" y="3296503"/>
              <a:ext cx="236777" cy="239438"/>
            </a:xfrm>
            <a:prstGeom prst="rect">
              <a:avLst/>
            </a:prstGeom>
          </p:spPr>
        </p:pic>
        <p:pic>
          <p:nvPicPr>
            <p:cNvPr id="732" name="Image 731">
              <a:extLst>
                <a:ext uri="{FF2B5EF4-FFF2-40B4-BE49-F238E27FC236}">
                  <a16:creationId xmlns:a16="http://schemas.microsoft.com/office/drawing/2014/main" id="{6FC3503F-2166-468C-9A48-6D61460AD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49889">
              <a:off x="7088077" y="3602861"/>
              <a:ext cx="302552" cy="305952"/>
            </a:xfrm>
            <a:prstGeom prst="rect">
              <a:avLst/>
            </a:prstGeom>
          </p:spPr>
        </p:pic>
        <p:pic>
          <p:nvPicPr>
            <p:cNvPr id="733" name="Image 732">
              <a:extLst>
                <a:ext uri="{FF2B5EF4-FFF2-40B4-BE49-F238E27FC236}">
                  <a16:creationId xmlns:a16="http://schemas.microsoft.com/office/drawing/2014/main" id="{49B55EC2-EE78-4669-A03E-93D60F7B9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49889">
              <a:off x="4135544" y="4803435"/>
              <a:ext cx="281496" cy="284659"/>
            </a:xfrm>
            <a:prstGeom prst="rect">
              <a:avLst/>
            </a:prstGeom>
          </p:spPr>
        </p:pic>
        <p:pic>
          <p:nvPicPr>
            <p:cNvPr id="734" name="Image 733">
              <a:extLst>
                <a:ext uri="{FF2B5EF4-FFF2-40B4-BE49-F238E27FC236}">
                  <a16:creationId xmlns:a16="http://schemas.microsoft.com/office/drawing/2014/main" id="{89BBD16B-DA47-4139-AF39-57073B46C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49889">
              <a:off x="4009490" y="4266233"/>
              <a:ext cx="261598" cy="264538"/>
            </a:xfrm>
            <a:prstGeom prst="rect">
              <a:avLst/>
            </a:prstGeom>
          </p:spPr>
        </p:pic>
        <p:pic>
          <p:nvPicPr>
            <p:cNvPr id="735" name="Picture 2" descr="vue de dessus d'acacia miel isolé sur fond blanc | Trees top view, Tree  photoshop, Hedging plants">
              <a:extLst>
                <a:ext uri="{FF2B5EF4-FFF2-40B4-BE49-F238E27FC236}">
                  <a16:creationId xmlns:a16="http://schemas.microsoft.com/office/drawing/2014/main" id="{7D28C24F-F38A-4D23-98EB-282118087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3466">
              <a:off x="4511440" y="4905436"/>
              <a:ext cx="399801" cy="39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6" name="Picture 2" descr="vue de dessus d'acacia miel isolé sur fond blanc | Trees top view, Tree  photoshop, Hedging plants">
              <a:extLst>
                <a:ext uri="{FF2B5EF4-FFF2-40B4-BE49-F238E27FC236}">
                  <a16:creationId xmlns:a16="http://schemas.microsoft.com/office/drawing/2014/main" id="{FA206993-79E0-4D72-8A3D-6DCCE52A87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3466">
              <a:off x="4783852" y="4825906"/>
              <a:ext cx="399801" cy="39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7" name="Picture 2" descr="vue de dessus d'acacia miel isolé sur fond blanc | Trees top view, Tree  photoshop, Hedging plants">
              <a:extLst>
                <a:ext uri="{FF2B5EF4-FFF2-40B4-BE49-F238E27FC236}">
                  <a16:creationId xmlns:a16="http://schemas.microsoft.com/office/drawing/2014/main" id="{F2182BF1-3890-4458-AF6B-58F64B16A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3466">
              <a:off x="5036776" y="4769586"/>
              <a:ext cx="399801" cy="39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8" name="Picture 2" descr="vue de dessus d'acacia miel isolé sur fond blanc | Trees top view, Tree  photoshop, Hedging plants">
              <a:extLst>
                <a:ext uri="{FF2B5EF4-FFF2-40B4-BE49-F238E27FC236}">
                  <a16:creationId xmlns:a16="http://schemas.microsoft.com/office/drawing/2014/main" id="{A97ABEC9-563F-46BF-B618-104931768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3466">
              <a:off x="5289700" y="4715863"/>
              <a:ext cx="399801" cy="39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9" name="Picture 2" descr="vue de dessus d'acacia miel isolé sur fond blanc | Trees top view, Tree  photoshop, Hedging plants">
              <a:extLst>
                <a:ext uri="{FF2B5EF4-FFF2-40B4-BE49-F238E27FC236}">
                  <a16:creationId xmlns:a16="http://schemas.microsoft.com/office/drawing/2014/main" id="{63E5FCE3-1654-45F5-A37E-FF045CE9C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3466">
              <a:off x="5542471" y="4642999"/>
              <a:ext cx="399801" cy="39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0" name="Picture 2" descr="vue de dessus d'acacia miel isolé sur fond blanc | Trees top view, Tree  photoshop, Hedging plants">
              <a:extLst>
                <a:ext uri="{FF2B5EF4-FFF2-40B4-BE49-F238E27FC236}">
                  <a16:creationId xmlns:a16="http://schemas.microsoft.com/office/drawing/2014/main" id="{02B1364C-7B0E-49CE-B5AC-5B70EC94D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3466">
              <a:off x="5769482" y="4584154"/>
              <a:ext cx="399801" cy="39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1" name="Picture 2" descr="vue de dessus d'acacia miel isolé sur fond blanc | Trees top view, Tree  photoshop, Hedging plants">
              <a:extLst>
                <a:ext uri="{FF2B5EF4-FFF2-40B4-BE49-F238E27FC236}">
                  <a16:creationId xmlns:a16="http://schemas.microsoft.com/office/drawing/2014/main" id="{731634B3-4E87-4FEE-92CB-300FD043E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3466">
              <a:off x="6011233" y="4509135"/>
              <a:ext cx="399801" cy="39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2" name="Picture 2" descr="vue de dessus d'acacia miel isolé sur fond blanc | Trees top view, Tree  photoshop, Hedging plants">
              <a:extLst>
                <a:ext uri="{FF2B5EF4-FFF2-40B4-BE49-F238E27FC236}">
                  <a16:creationId xmlns:a16="http://schemas.microsoft.com/office/drawing/2014/main" id="{88C7FADD-4BA5-4707-BE94-65E4AC52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3466">
              <a:off x="6259378" y="4450289"/>
              <a:ext cx="399801" cy="39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3" name="Picture 2" descr="vue de dessus d'acacia miel isolé sur fond blanc | Trees top view, Tree  photoshop, Hedging plants">
              <a:extLst>
                <a:ext uri="{FF2B5EF4-FFF2-40B4-BE49-F238E27FC236}">
                  <a16:creationId xmlns:a16="http://schemas.microsoft.com/office/drawing/2014/main" id="{FCEFF08D-A097-4818-A9DB-F99F99B30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73466">
              <a:off x="6515209" y="4386886"/>
              <a:ext cx="399801" cy="39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44" name="Connecteur droit avec flèche 743">
              <a:extLst>
                <a:ext uri="{FF2B5EF4-FFF2-40B4-BE49-F238E27FC236}">
                  <a16:creationId xmlns:a16="http://schemas.microsoft.com/office/drawing/2014/main" id="{26973EF5-69EA-4B23-9CAD-366F71FEE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2258" y="3432784"/>
              <a:ext cx="2181100" cy="57860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5" name="ZoneTexte 69">
              <a:extLst>
                <a:ext uri="{FF2B5EF4-FFF2-40B4-BE49-F238E27FC236}">
                  <a16:creationId xmlns:a16="http://schemas.microsoft.com/office/drawing/2014/main" id="{88D4C5CD-F5E7-4437-B925-3ED08CE712FC}"/>
                </a:ext>
              </a:extLst>
            </p:cNvPr>
            <p:cNvSpPr txBox="1"/>
            <p:nvPr/>
          </p:nvSpPr>
          <p:spPr>
            <a:xfrm rot="20618681">
              <a:off x="6548359" y="3839404"/>
              <a:ext cx="4603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800">
                  <a:solidFill>
                    <a:srgbClr val="0070C0"/>
                  </a:solidFill>
                </a:rPr>
                <a:t>Entrée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1CEA8-C108-C1C0-E151-24202EAD033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026F98B-2742-4A5D-A7E1-7B067AEEA3A6}" type="datetime4">
              <a:rPr lang="fr-FR" smtClean="0"/>
              <a:t>6 mai 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04FD0-84ED-3597-D9CA-D0BA44AB65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06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A670E-F2B0-52C1-C884-2BDE02408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02F1D5-634D-7B92-37CC-DBC8E43BC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032" y="305248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Laura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4CADA49-8695-32F3-0E61-B41F56B1FE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117600"/>
            <a:ext cx="7254442" cy="4691544"/>
          </a:xfrm>
        </p:spPr>
        <p:txBody>
          <a:bodyPr lIns="91440" tIns="45720" rIns="91440" bIns="45720" anchor="t"/>
          <a:lstStyle/>
          <a:p>
            <a:r>
              <a:rPr lang="fr-FR" sz="2400">
                <a:latin typeface="Aptos"/>
                <a:cs typeface="Arial"/>
              </a:rPr>
              <a:t>Assemblage électronique </a:t>
            </a:r>
          </a:p>
          <a:p>
            <a:endParaRPr lang="fr-FR" sz="2000">
              <a:cs typeface="Arial"/>
            </a:endParaRPr>
          </a:p>
          <a:p>
            <a:pPr marL="342900" indent="-342900">
              <a:buChar char="•"/>
            </a:pPr>
            <a:r>
              <a:rPr lang="fr-FR" sz="2000">
                <a:cs typeface="Arial"/>
              </a:rPr>
              <a:t>Brasure des composants </a:t>
            </a:r>
            <a:endParaRPr lang="fr-FR" sz="2400">
              <a:latin typeface="Aptos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>
              <a:cs typeface="Arial"/>
            </a:endParaRP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fr-FR" sz="2000" i="1">
                <a:cs typeface="Arial"/>
              </a:rPr>
              <a:t>1ere étape : appliquer la pâte à braser</a:t>
            </a:r>
            <a:endParaRPr lang="fr-FR" sz="2000" b="0" i="1">
              <a:cs typeface="Arial"/>
            </a:endParaRP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fr-FR" sz="2000" i="1">
                <a:cs typeface="Arial"/>
              </a:rPr>
              <a:t>2e étape : poser les composants sur la pâte 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fr-FR" sz="2000" i="1">
                <a:cs typeface="Arial"/>
              </a:rPr>
              <a:t>3e étape : mise au four avec cycle programmé pour finaliser la brasure</a:t>
            </a:r>
          </a:p>
          <a:p>
            <a:endParaRPr lang="fr-FR" sz="200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fr-FR" sz="2000"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fr-FR" sz="2000">
              <a:cs typeface="Segoe UI"/>
            </a:endParaRPr>
          </a:p>
          <a:p>
            <a:endParaRPr lang="fr-FR" sz="2400">
              <a:latin typeface="Aptos"/>
              <a:cs typeface="Arial"/>
            </a:endParaRPr>
          </a:p>
          <a:p>
            <a:endParaRPr lang="fr-FR">
              <a:latin typeface="Aptos"/>
              <a:cs typeface="Arial"/>
            </a:endParaRPr>
          </a:p>
          <a:p>
            <a:endParaRPr lang="fr-FR">
              <a:latin typeface="Segoe UI"/>
              <a:cs typeface="Segoe UI"/>
            </a:endParaRPr>
          </a:p>
        </p:txBody>
      </p:sp>
      <p:pic>
        <p:nvPicPr>
          <p:cNvPr id="6" name="Image 5" descr="Une image contenant Rectangle, Appareils électroniques&#10;&#10;Le contenu généré par l’IA peut être incorrect.">
            <a:extLst>
              <a:ext uri="{FF2B5EF4-FFF2-40B4-BE49-F238E27FC236}">
                <a16:creationId xmlns:a16="http://schemas.microsoft.com/office/drawing/2014/main" id="{530174BC-4ACE-9799-976B-FC1B661AF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51835" y="1631831"/>
            <a:ext cx="3331952" cy="4802037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9BF7D0-F845-4E85-46FD-CAAEBE593CD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0FDB3D2-AFA3-4C6E-A1E0-55DC34C4ECC6}" type="datetime4">
              <a:rPr lang="fr-FR" smtClean="0"/>
              <a:t>6 mai 2025</a:t>
            </a:fld>
            <a:endParaRPr lang="fr-F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C92060-7514-BAFC-EB63-7C2D034031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317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984C8-209C-54D1-05BE-F1ED72858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F8BFEF-30C2-8A03-5F45-F1FD29AD9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032" y="305248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Laura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76AC44-E414-0C02-2246-EC1A79BCB5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88845"/>
            <a:ext cx="10992555" cy="4691544"/>
          </a:xfrm>
        </p:spPr>
        <p:txBody>
          <a:bodyPr lIns="91440" tIns="45720" rIns="91440" bIns="45720" anchor="t"/>
          <a:lstStyle/>
          <a:p>
            <a:r>
              <a:rPr lang="fr-FR" sz="2400">
                <a:latin typeface="Aptos"/>
                <a:cs typeface="Arial"/>
              </a:rPr>
              <a:t>Prise de mesures afin de caractériser le panneau solaire  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fr-FR" sz="2000" b="1" err="1">
                <a:cs typeface="Arial"/>
              </a:rPr>
              <a:t>Materiel</a:t>
            </a:r>
            <a:r>
              <a:rPr lang="fr-FR" sz="2000" i="1">
                <a:cs typeface="Arial"/>
              </a:rPr>
              <a:t> :</a:t>
            </a:r>
          </a:p>
          <a:p>
            <a:pPr lvl="1" indent="0">
              <a:buNone/>
            </a:pPr>
            <a:endParaRPr lang="fr-FR" sz="2000" i="1">
              <a:cs typeface="Arial"/>
            </a:endParaRPr>
          </a:p>
          <a:p>
            <a:pPr marL="1485900" lvl="2">
              <a:buFont typeface="Wingdings" panose="02070309020205020404" pitchFamily="49" charset="0"/>
              <a:buChar char="§"/>
            </a:pPr>
            <a:r>
              <a:rPr lang="fr-FR" sz="2200">
                <a:cs typeface="Arial"/>
              </a:rPr>
              <a:t>Panneau solaire </a:t>
            </a:r>
          </a:p>
          <a:p>
            <a:pPr marL="1485900" lvl="2">
              <a:buFont typeface="Wingdings" panose="02070309020205020404" pitchFamily="49" charset="0"/>
              <a:buChar char="§"/>
            </a:pPr>
            <a:r>
              <a:rPr lang="fr-FR" sz="2200">
                <a:cs typeface="Arial"/>
              </a:rPr>
              <a:t>X2 multimètres</a:t>
            </a:r>
          </a:p>
          <a:p>
            <a:pPr marL="1485900" lvl="2">
              <a:buFont typeface="Wingdings" panose="02070309020205020404" pitchFamily="49" charset="0"/>
              <a:buChar char="§"/>
            </a:pPr>
            <a:r>
              <a:rPr lang="fr-FR" sz="2200">
                <a:ea typeface="+mn-lt"/>
                <a:cs typeface="+mn-lt"/>
              </a:rPr>
              <a:t>Auto-transfo (pour faire varier la lumière)</a:t>
            </a:r>
            <a:endParaRPr lang="fr-FR" sz="2200" i="1" err="1">
              <a:cs typeface="Arial"/>
            </a:endParaRPr>
          </a:p>
          <a:p>
            <a:pPr marL="1485900" lvl="2">
              <a:buFont typeface="Wingdings" panose="02070309020205020404" pitchFamily="49" charset="0"/>
              <a:buChar char="§"/>
            </a:pPr>
            <a:r>
              <a:rPr lang="fr-FR" sz="2200">
                <a:latin typeface="Segoe UI"/>
                <a:cs typeface="Segoe UI"/>
              </a:rPr>
              <a:t>Un rhéostat (</a:t>
            </a:r>
            <a:r>
              <a:rPr lang="fr-FR" sz="2200">
                <a:ea typeface="+mn-lt"/>
                <a:cs typeface="+mn-lt"/>
              </a:rPr>
              <a:t>faire varier l’intensité du courant électrique en modifiant la résistance)</a:t>
            </a:r>
          </a:p>
          <a:p>
            <a:pPr marL="1485900" lvl="2">
              <a:buFont typeface="Wingdings" panose="02070309020205020404" pitchFamily="49" charset="0"/>
              <a:buChar char="§"/>
            </a:pPr>
            <a:r>
              <a:rPr lang="fr-FR" sz="2200">
                <a:ea typeface="+mn-lt"/>
                <a:cs typeface="+mn-lt"/>
              </a:rPr>
              <a:t>Solar power-mètre (pour récupérer l'intensité de la lumière)</a:t>
            </a:r>
            <a:endParaRPr lang="fr-FR" sz="2200" err="1">
              <a:latin typeface="Segoe UI"/>
              <a:cs typeface="Segoe UI"/>
            </a:endParaRPr>
          </a:p>
          <a:p>
            <a:pPr marL="1485900" lvl="2">
              <a:buFont typeface="Wingdings" panose="02070309020205020404" pitchFamily="49" charset="0"/>
              <a:buChar char="§"/>
            </a:pPr>
            <a:endParaRPr lang="fr-FR" sz="2200">
              <a:latin typeface="Segoe UI"/>
              <a:cs typeface="Segoe UI"/>
            </a:endParaRPr>
          </a:p>
          <a:p>
            <a:pPr marL="571500" lvl="1" indent="-342900">
              <a:buFont typeface="Courier New" panose="020B0604020202020204" pitchFamily="34" charset="0"/>
              <a:buChar char="o"/>
            </a:pPr>
            <a:r>
              <a:rPr lang="fr-FR" sz="2000" b="1">
                <a:latin typeface="Segoe UI"/>
                <a:cs typeface="Segoe UI"/>
              </a:rPr>
              <a:t>Meures </a:t>
            </a:r>
            <a:r>
              <a:rPr lang="fr-FR" sz="2000" b="0" i="1">
                <a:latin typeface="Segoe UI"/>
                <a:cs typeface="Segoe UI"/>
              </a:rPr>
              <a:t>: </a:t>
            </a:r>
            <a:r>
              <a:rPr lang="fr-FR" sz="2000" b="0">
                <a:latin typeface="Segoe UI"/>
                <a:cs typeface="Segoe UI"/>
              </a:rPr>
              <a:t>6 campagnes de mesures dont une via la luminosité du soleil </a:t>
            </a:r>
            <a:endParaRPr lang="fr-FR" b="1">
              <a:cs typeface="Segoe UI"/>
            </a:endParaRPr>
          </a:p>
          <a:p>
            <a:pPr marL="342900" indent="-342900">
              <a:buFont typeface="Arial"/>
              <a:buChar char="•"/>
            </a:pPr>
            <a:endParaRPr lang="fr-FR" sz="2000">
              <a:latin typeface="Segoe UI"/>
              <a:cs typeface="Segoe UI"/>
            </a:endParaRPr>
          </a:p>
          <a:p>
            <a:endParaRPr lang="fr-FR" sz="2400">
              <a:latin typeface="Aptos"/>
              <a:cs typeface="Arial"/>
            </a:endParaRPr>
          </a:p>
          <a:p>
            <a:endParaRPr lang="fr-FR">
              <a:latin typeface="Aptos"/>
              <a:cs typeface="Arial"/>
            </a:endParaRPr>
          </a:p>
          <a:p>
            <a:endParaRPr lang="fr-FR">
              <a:latin typeface="Segoe UI"/>
              <a:cs typeface="Segoe U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F533D-0180-CD7D-ADAA-07BD3FF756C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FD8E564-D7AA-4010-A03E-50A7A60A9167}" type="datetime4">
              <a:rPr lang="fr-FR" smtClean="0"/>
              <a:t>6 mai 2025</a:t>
            </a:fld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0D9D9-E2FD-01EE-0C8F-3BAF40032D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77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29058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/>
              <a:t>Objectif</a:t>
            </a:r>
            <a:endParaRPr lang="fr-FR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6A9FD9-630E-44B9-BED8-AFEA6C84A8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919" y="1369418"/>
            <a:ext cx="10667999" cy="1158237"/>
          </a:xfrm>
        </p:spPr>
        <p:txBody>
          <a:bodyPr lIns="91440" tIns="45720" rIns="91440" bIns="45720" anchor="t"/>
          <a:lstStyle/>
          <a:p>
            <a:pPr marL="571500" indent="-571500">
              <a:buChar char="•"/>
            </a:pPr>
            <a:r>
              <a:rPr lang="en-US" sz="3600">
                <a:ea typeface="+mn-lt"/>
                <a:cs typeface="+mn-lt"/>
              </a:rPr>
              <a:t>Système de </a:t>
            </a:r>
            <a:r>
              <a:rPr lang="en-US" sz="3600" err="1">
                <a:ea typeface="+mn-lt"/>
                <a:cs typeface="+mn-lt"/>
              </a:rPr>
              <a:t>chauffage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utilisant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l'énergie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solaire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facilitant</a:t>
            </a:r>
            <a:r>
              <a:rPr lang="en-US" sz="3600">
                <a:ea typeface="+mn-lt"/>
                <a:cs typeface="+mn-lt"/>
              </a:rPr>
              <a:t> le </a:t>
            </a:r>
            <a:r>
              <a:rPr lang="en-US" sz="3600" err="1">
                <a:ea typeface="+mn-lt"/>
                <a:cs typeface="+mn-lt"/>
              </a:rPr>
              <a:t>developpement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d'essaim</a:t>
            </a:r>
            <a:r>
              <a:rPr lang="en-US" sz="3600">
                <a:ea typeface="+mn-lt"/>
                <a:cs typeface="+mn-lt"/>
              </a:rPr>
              <a:t> 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9E94F328-7E2C-078A-E5B1-DF8885202F8F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L </a:t>
            </a:r>
          </a:p>
        </p:txBody>
      </p:sp>
      <p:pic>
        <p:nvPicPr>
          <p:cNvPr id="2050" name="Picture 2" descr="Le fil de la saison | Ada Aura">
            <a:extLst>
              <a:ext uri="{FF2B5EF4-FFF2-40B4-BE49-F238E27FC236}">
                <a16:creationId xmlns:a16="http://schemas.microsoft.com/office/drawing/2014/main" id="{36029566-0CB2-28BB-412F-086BB23C5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74" y="3072160"/>
            <a:ext cx="4831205" cy="271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adiateur BiTherm - Électricité et eau chaude de chauffage grâce au solaire">
            <a:extLst>
              <a:ext uri="{FF2B5EF4-FFF2-40B4-BE49-F238E27FC236}">
                <a16:creationId xmlns:a16="http://schemas.microsoft.com/office/drawing/2014/main" id="{361424F8-213A-06A8-848B-D5C7A095A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1"/>
          <a:stretch/>
        </p:blipFill>
        <p:spPr bwMode="auto">
          <a:xfrm>
            <a:off x="7511465" y="2792211"/>
            <a:ext cx="2653990" cy="3166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765C559-D421-5A1C-69B8-8C7964D664C8}"/>
              </a:ext>
            </a:extLst>
          </p:cNvPr>
          <p:cNvSpPr/>
          <p:nvPr/>
        </p:nvSpPr>
        <p:spPr>
          <a:xfrm>
            <a:off x="2515716" y="3278459"/>
            <a:ext cx="1177568" cy="1448584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DA651B-ABE0-5BA2-D46D-156956DAED5B}"/>
              </a:ext>
            </a:extLst>
          </p:cNvPr>
          <p:cNvSpPr/>
          <p:nvPr/>
        </p:nvSpPr>
        <p:spPr>
          <a:xfrm rot="11346437">
            <a:off x="3743045" y="4117191"/>
            <a:ext cx="3697744" cy="426338"/>
          </a:xfrm>
          <a:prstGeom prst="rightArrow">
            <a:avLst>
              <a:gd name="adj1" fmla="val 17298"/>
              <a:gd name="adj2" fmla="val 885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6F957-AB5E-40C5-BD67-61C4BE14E3DE}"/>
              </a:ext>
            </a:extLst>
          </p:cNvPr>
          <p:cNvSpPr txBox="1"/>
          <p:nvPr/>
        </p:nvSpPr>
        <p:spPr>
          <a:xfrm>
            <a:off x="6068421" y="4002751"/>
            <a:ext cx="1223217" cy="430887"/>
          </a:xfrm>
          <a:prstGeom prst="rect">
            <a:avLst/>
          </a:prstGeom>
          <a:gradFill flip="none" rotWithShape="1">
            <a:gsLst>
              <a:gs pos="0">
                <a:srgbClr val="FFFF66"/>
              </a:gs>
              <a:gs pos="50000">
                <a:srgbClr val="FFFFCC"/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100">
                <a:ln w="0"/>
                <a:solidFill>
                  <a:schemeClr val="accent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Chaleur pour nouveau essaim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2CEE928-9BB0-B7F2-FB91-24CEC55013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A2A34A2-28E9-4E4F-A0DA-7D1F2852BE72}" type="datetime4">
              <a:rPr lang="fr-FR" smtClean="0"/>
              <a:t>6 mai 2025</a:t>
            </a:fld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1BA99E-7E89-9553-93F8-D88D98820C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767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E47E-0ECF-CF65-7B5D-93D672A7D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BF5CA8-CFEB-F4B8-3AC3-AAE6D726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032" y="305248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Laura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4D7688B-DE19-4997-6167-B0F8666D0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117600"/>
            <a:ext cx="10992555" cy="4691544"/>
          </a:xfrm>
        </p:spPr>
        <p:txBody>
          <a:bodyPr lIns="91440" tIns="45720" rIns="91440" bIns="45720" anchor="t"/>
          <a:lstStyle/>
          <a:p>
            <a:r>
              <a:rPr lang="fr-FR" sz="2400">
                <a:latin typeface="Aptos"/>
                <a:cs typeface="Arial"/>
              </a:rPr>
              <a:t>Objectif : récupérer le MPPT </a:t>
            </a:r>
            <a:r>
              <a:rPr lang="fr-FR" sz="2400" i="1">
                <a:latin typeface="Aptos"/>
                <a:cs typeface="Arial"/>
              </a:rPr>
              <a:t>(Max Power Point </a:t>
            </a:r>
            <a:r>
              <a:rPr lang="fr-FR" sz="2400" i="1" err="1">
                <a:latin typeface="Aptos"/>
                <a:cs typeface="Arial"/>
              </a:rPr>
              <a:t>Tracking</a:t>
            </a:r>
            <a:r>
              <a:rPr lang="fr-FR" sz="2400" i="1">
                <a:latin typeface="Aptos"/>
                <a:cs typeface="Arial"/>
              </a:rPr>
              <a:t>) </a:t>
            </a:r>
            <a:r>
              <a:rPr lang="fr-FR" sz="2400">
                <a:latin typeface="Aptos"/>
                <a:cs typeface="Arial"/>
              </a:rPr>
              <a:t>du panneau solaire</a:t>
            </a:r>
          </a:p>
          <a:p>
            <a:endParaRPr lang="fr-FR" sz="2400">
              <a:latin typeface="Aptos"/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>
                <a:cs typeface="Arial"/>
              </a:rPr>
              <a:t>Relever les mesures de courant et tension </a:t>
            </a:r>
          </a:p>
          <a:p>
            <a:r>
              <a:rPr lang="fr-FR" sz="2000" b="0" i="1">
                <a:cs typeface="Arial"/>
              </a:rPr>
              <a:t>En faisant varier :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fr-FR" sz="2000" b="0" i="1">
                <a:cs typeface="Arial"/>
              </a:rPr>
              <a:t>la résistance : de 0 ohm à 1200 ohm (+ l’infini à 0 mA)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fr-FR" sz="2000" b="0" i="1">
                <a:cs typeface="Arial"/>
              </a:rPr>
              <a:t>la constante solaire : de 230 w/m² à 2000 w/m²</a:t>
            </a:r>
          </a:p>
          <a:p>
            <a:r>
              <a:rPr lang="fr-FR" sz="2000">
                <a:cs typeface="Arial"/>
              </a:rPr>
              <a:t>2. Calculer la puissance P=UI</a:t>
            </a:r>
          </a:p>
          <a:p>
            <a:r>
              <a:rPr lang="fr-FR" sz="2000">
                <a:cs typeface="Arial"/>
              </a:rPr>
              <a:t>3. Tracé des courbes P=f(V)</a:t>
            </a:r>
          </a:p>
          <a:p>
            <a:r>
              <a:rPr lang="fr-FR" sz="2000">
                <a:cs typeface="Arial"/>
              </a:rPr>
              <a:t>4. Tracé des courbes de tendance </a:t>
            </a:r>
          </a:p>
          <a:p>
            <a:pPr marL="342900" indent="-342900">
              <a:buFont typeface="+mj-lt"/>
              <a:buAutoNum type="arabicPeriod"/>
            </a:pPr>
            <a:endParaRPr lang="fr-FR" sz="20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endParaRPr lang="fr-FR" sz="2000"/>
          </a:p>
          <a:p>
            <a:endParaRPr lang="fr-FR" sz="2400">
              <a:latin typeface="Aptos"/>
              <a:cs typeface="Arial"/>
            </a:endParaRPr>
          </a:p>
          <a:p>
            <a:endParaRPr lang="fr-FR">
              <a:latin typeface="Aptos"/>
              <a:cs typeface="Arial"/>
            </a:endParaRPr>
          </a:p>
          <a:p>
            <a:endParaRPr lang="fr-FR">
              <a:latin typeface="Segoe UI"/>
              <a:cs typeface="Segoe U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95DA2-C815-EEFC-D33E-C27DE02DA22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B58BEA8-C7E4-4E35-8415-4D9C45A64E2E}" type="datetime4">
              <a:rPr lang="fr-FR" smtClean="0"/>
              <a:t>6 mai 2025</a:t>
            </a:fld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FE128-0C0C-3B08-5788-83C8485BA1B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712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FB0FC-DDE9-F539-7FB6-54971AD36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EB8681-2EF2-17A6-A106-370122373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95" y="122383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Laura</a:t>
            </a:r>
            <a:endParaRPr lang="en-US">
              <a:cs typeface="Segoe UI"/>
            </a:endParaRPr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74C256FC-5FCD-FB83-9E7C-47131AC9FB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9730719"/>
              </p:ext>
            </p:extLst>
          </p:nvPr>
        </p:nvGraphicFramePr>
        <p:xfrm>
          <a:off x="-1866875" y="341839"/>
          <a:ext cx="12015108" cy="5254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BE1376-72C5-BC0F-956B-084D53826BA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6D6331D-06ED-4EF3-B5B8-DE28E2306CE6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417D4-3452-0099-5187-65935B3959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26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5334E-4AFA-D852-1D67-4D0EA289D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370EC2-A11D-5F04-F54B-1D1FC2A9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95" y="122383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Laura</a:t>
            </a:r>
            <a:endParaRPr lang="en-US">
              <a:cs typeface="Segoe UI"/>
            </a:endParaRPr>
          </a:p>
        </p:txBody>
      </p:sp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729FCE87-56C7-9D64-A2FB-B66C19C006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117600"/>
            <a:ext cx="10992555" cy="4691544"/>
          </a:xfrm>
        </p:spPr>
        <p:txBody>
          <a:bodyPr lIns="91440" tIns="45720" rIns="91440" bIns="45720" anchor="t"/>
          <a:lstStyle/>
          <a:p>
            <a:r>
              <a:rPr lang="fr-FR" sz="2400">
                <a:latin typeface="Aptos"/>
                <a:cs typeface="Arial"/>
              </a:rPr>
              <a:t>Résultats des MPPT </a:t>
            </a:r>
            <a:endParaRPr lang="fr-FR" sz="20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endParaRPr lang="fr-FR" sz="20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endParaRPr lang="fr-FR" sz="2000"/>
          </a:p>
          <a:p>
            <a:endParaRPr lang="fr-FR" sz="2400">
              <a:latin typeface="Aptos"/>
              <a:cs typeface="Arial"/>
            </a:endParaRPr>
          </a:p>
          <a:p>
            <a:endParaRPr lang="fr-FR">
              <a:latin typeface="Aptos"/>
              <a:cs typeface="Arial"/>
            </a:endParaRPr>
          </a:p>
          <a:p>
            <a:endParaRPr lang="fr-FR">
              <a:latin typeface="Segoe UI"/>
              <a:cs typeface="Segoe UI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0AEB38B-B04B-925C-5DBF-20E033AC8DCE}"/>
              </a:ext>
            </a:extLst>
          </p:cNvPr>
          <p:cNvGraphicFramePr>
            <a:graphicFrameLocks noGrp="1"/>
          </p:cNvGraphicFramePr>
          <p:nvPr/>
        </p:nvGraphicFramePr>
        <p:xfrm>
          <a:off x="1656443" y="2234751"/>
          <a:ext cx="6921500" cy="2700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06266">
                  <a:extLst>
                    <a:ext uri="{9D8B030D-6E8A-4147-A177-3AD203B41FA5}">
                      <a16:colId xmlns:a16="http://schemas.microsoft.com/office/drawing/2014/main" val="3978656317"/>
                    </a:ext>
                  </a:extLst>
                </a:gridCol>
                <a:gridCol w="2179699">
                  <a:extLst>
                    <a:ext uri="{9D8B030D-6E8A-4147-A177-3AD203B41FA5}">
                      <a16:colId xmlns:a16="http://schemas.microsoft.com/office/drawing/2014/main" val="771630737"/>
                    </a:ext>
                  </a:extLst>
                </a:gridCol>
                <a:gridCol w="1835535">
                  <a:extLst>
                    <a:ext uri="{9D8B030D-6E8A-4147-A177-3AD203B41FA5}">
                      <a16:colId xmlns:a16="http://schemas.microsoft.com/office/drawing/2014/main" val="3901734288"/>
                    </a:ext>
                  </a:extLst>
                </a:gridCol>
              </a:tblGrid>
              <a:tr h="337513">
                <a:tc>
                  <a:txBody>
                    <a:bodyPr/>
                    <a:lstStyle/>
                    <a:p>
                      <a:pPr algn="l" fontAlgn="b"/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b="1" u="none" strike="noStrike">
                          <a:effectLst/>
                        </a:rPr>
                        <a:t>Points MPPT</a:t>
                      </a:r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6768966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b="1" u="none" strike="noStrike">
                          <a:effectLst/>
                        </a:rPr>
                        <a:t>courbes </a:t>
                      </a:r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b="1" u="none" strike="noStrike">
                          <a:effectLst/>
                        </a:rPr>
                        <a:t>W</a:t>
                      </a:r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b="1" u="none" strike="noStrike">
                          <a:effectLst/>
                        </a:rPr>
                        <a:t>V</a:t>
                      </a:r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6218034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260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0,74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17,6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1933101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500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0,98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15,75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5953833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750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1,36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14,95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8434005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1000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2,02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16,36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6423749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2000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4,01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14,81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8459232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350 SOLEIL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2,16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12,54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4603551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E217FB-7E14-42E8-141B-5E5708FC54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B57C4F6-9361-465B-9D2C-7872D587275C}" type="datetime4">
              <a:rPr lang="fr-FR" smtClean="0"/>
              <a:t>6 mai 2025</a:t>
            </a:fld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97087-39A5-485A-4723-65110CFE87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51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8EF4B-D371-FC0B-0462-6C33C97DF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C824E-CA5D-E659-B96E-B3DCCA72E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Simon 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61ABB4-25CA-D519-34AD-FB165F8081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484" y="1272621"/>
            <a:ext cx="7867882" cy="3745427"/>
          </a:xfrm>
        </p:spPr>
        <p:txBody>
          <a:bodyPr lIns="91440" tIns="45720" rIns="91440" bIns="45720" anchor="t"/>
          <a:lstStyle/>
          <a:p>
            <a:r>
              <a:rPr lang="fr-FR">
                <a:cs typeface="Segoe UI"/>
              </a:rPr>
              <a:t>Regroupement technique par logiciels/ manipulations effectués:</a:t>
            </a:r>
          </a:p>
          <a:p>
            <a:endParaRPr lang="fr-FR"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cs typeface="Segoe UI"/>
              </a:rPr>
              <a:t>Altium</a:t>
            </a:r>
            <a:r>
              <a:rPr lang="fr-FR">
                <a:cs typeface="Segoe UI"/>
              </a:rPr>
              <a:t> Designer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cs typeface="Segoe UI"/>
              </a:rPr>
              <a:t>Montage</a:t>
            </a:r>
            <a:r>
              <a:rPr lang="fr-FR">
                <a:solidFill>
                  <a:srgbClr val="000000"/>
                </a:solidFill>
                <a:cs typeface="Segoe UI"/>
              </a:rPr>
              <a:t> cartes &amp;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cs typeface="Segoe 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cs typeface="Segoe UI"/>
              </a:rPr>
              <a:t>Arduino/Soft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AF613F0-7E78-DBA1-A44F-8BBF395AC2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F3F14A8-3F7C-45D6-AEF0-BC4CE31DF70D}" type="datetime4">
              <a:rPr lang="fr-FR" smtClean="0"/>
              <a:t>6 mai 2025</a:t>
            </a:fld>
            <a:endParaRPr lang="fr-F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C313C6-20F4-61BD-67C6-A51BDD0058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23</a:t>
            </a:fld>
            <a:endParaRPr lang="fr-FR"/>
          </a:p>
        </p:txBody>
      </p:sp>
      <p:pic>
        <p:nvPicPr>
          <p:cNvPr id="6" name="Picture 2" descr="Télécharger Altium Designer légalement et gratuitement">
            <a:extLst>
              <a:ext uri="{FF2B5EF4-FFF2-40B4-BE49-F238E27FC236}">
                <a16:creationId xmlns:a16="http://schemas.microsoft.com/office/drawing/2014/main" id="{E2E8060E-7B6A-AE6C-BC6F-7934B62A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231" y="1617200"/>
            <a:ext cx="2028169" cy="10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4BF3A8C-587F-05C4-2596-2FC30A5D7B63}"/>
              </a:ext>
            </a:extLst>
          </p:cNvPr>
          <p:cNvGrpSpPr/>
          <p:nvPr/>
        </p:nvGrpSpPr>
        <p:grpSpPr>
          <a:xfrm>
            <a:off x="6615340" y="2481027"/>
            <a:ext cx="1452794" cy="1328613"/>
            <a:chOff x="7291551" y="2248829"/>
            <a:chExt cx="1452794" cy="132861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E94B56-1074-17E8-43AB-2D5863364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5747" b="20307"/>
            <a:stretch/>
          </p:blipFill>
          <p:spPr>
            <a:xfrm>
              <a:off x="7291551" y="2389773"/>
              <a:ext cx="1239486" cy="118766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060" name="Picture 12" descr="Test - Icônes éducation gratuites">
              <a:extLst>
                <a:ext uri="{FF2B5EF4-FFF2-40B4-BE49-F238E27FC236}">
                  <a16:creationId xmlns:a16="http://schemas.microsoft.com/office/drawing/2014/main" id="{1B48D536-13FC-83D7-1434-E0183DAD0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781" y="2248829"/>
              <a:ext cx="771564" cy="771564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4" descr="Arduino — Wikipédia">
            <a:extLst>
              <a:ext uri="{FF2B5EF4-FFF2-40B4-BE49-F238E27FC236}">
                <a16:creationId xmlns:a16="http://schemas.microsoft.com/office/drawing/2014/main" id="{2B80883F-8709-DB95-25A5-421FEA867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896" y="3698340"/>
            <a:ext cx="1396915" cy="106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78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B2E3E-3EDD-9032-5D9D-CD342EE2B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B9CD05-B9A1-256A-4BE3-D59A8E68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Simon 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098FD28-9C32-103C-DE99-12278BDB74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484" y="1272621"/>
            <a:ext cx="5334000" cy="3745427"/>
          </a:xfrm>
        </p:spPr>
        <p:txBody>
          <a:bodyPr lIns="91440" tIns="45720" rIns="91440" bIns="45720" anchor="t"/>
          <a:lstStyle/>
          <a:p>
            <a:r>
              <a:rPr lang="fr-FR">
                <a:cs typeface="Segoe UI"/>
              </a:rPr>
              <a:t>Utilisation de </a:t>
            </a:r>
            <a:r>
              <a:rPr lang="fr-FR" err="1">
                <a:cs typeface="Segoe UI"/>
              </a:rPr>
              <a:t>Altium</a:t>
            </a:r>
            <a:r>
              <a:rPr lang="fr-FR">
                <a:cs typeface="Segoe UI"/>
              </a:rPr>
              <a:t> Designer:</a:t>
            </a:r>
          </a:p>
          <a:p>
            <a:endParaRPr lang="fr-FR">
              <a:cs typeface="Segoe UI"/>
            </a:endParaRP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CC9900"/>
                </a:solidFill>
                <a:cs typeface="Segoe UI"/>
              </a:rPr>
              <a:t>Doc Schématique Globale 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B050"/>
                </a:solidFill>
                <a:cs typeface="Segoe UI"/>
              </a:rPr>
              <a:t>Doc PCB design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70C0"/>
                </a:solidFill>
                <a:cs typeface="Segoe UI"/>
              </a:rPr>
              <a:t>Doc Bill Of Materials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tx1">
                    <a:lumMod val="50000"/>
                  </a:schemeClr>
                </a:solidFill>
                <a:cs typeface="Segoe UI"/>
              </a:rPr>
              <a:t>Traçabilité de l’avancement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accent1">
                    <a:lumMod val="40000"/>
                    <a:lumOff val="60000"/>
                  </a:schemeClr>
                </a:solidFill>
                <a:cs typeface="Segoe UI"/>
              </a:rPr>
              <a:t>Rule Check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C00000"/>
                </a:solidFill>
                <a:cs typeface="Segoe UI"/>
              </a:rPr>
              <a:t>PDF output final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chemeClr val="accent4">
                    <a:lumMod val="50000"/>
                  </a:schemeClr>
                </a:solidFill>
                <a:cs typeface="Segoe UI"/>
              </a:rPr>
              <a:t>Fichier de Production de la carte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0587E4-AFC2-0CE1-3602-60373A93A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b="7593"/>
          <a:stretch/>
        </p:blipFill>
        <p:spPr>
          <a:xfrm>
            <a:off x="7110001" y="1116388"/>
            <a:ext cx="2412815" cy="485503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A93D061-5CCF-1377-C36F-44CB70F0CBD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F3F14A8-3F7C-45D6-AEF0-BC4CE31DF70D}" type="datetime4">
              <a:rPr lang="fr-FR" smtClean="0"/>
              <a:t>6 mai 2025</a:t>
            </a:fld>
            <a:endParaRPr lang="fr-F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7AD59F3-73D1-2F9A-14CF-4EC0220493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24</a:t>
            </a:fld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F328BF-64A6-99F3-5BB7-5EB8DA99779D}"/>
              </a:ext>
            </a:extLst>
          </p:cNvPr>
          <p:cNvSpPr/>
          <p:nvPr/>
        </p:nvSpPr>
        <p:spPr>
          <a:xfrm>
            <a:off x="6663965" y="5835078"/>
            <a:ext cx="343441" cy="96956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4DB26-324C-126F-3A48-2594B1E57263}"/>
              </a:ext>
            </a:extLst>
          </p:cNvPr>
          <p:cNvSpPr/>
          <p:nvPr/>
        </p:nvSpPr>
        <p:spPr>
          <a:xfrm>
            <a:off x="6663969" y="5612037"/>
            <a:ext cx="343441" cy="96956"/>
          </a:xfrm>
          <a:prstGeom prst="rect">
            <a:avLst/>
          </a:prstGeom>
          <a:solidFill>
            <a:srgbClr val="32BF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9ADA47-20AB-147D-2402-6F7A47034460}"/>
              </a:ext>
            </a:extLst>
          </p:cNvPr>
          <p:cNvSpPr/>
          <p:nvPr/>
        </p:nvSpPr>
        <p:spPr>
          <a:xfrm>
            <a:off x="6663968" y="4796511"/>
            <a:ext cx="343441" cy="969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E1CAE-CD57-1A8A-BF5F-341B4DD9B1D4}"/>
              </a:ext>
            </a:extLst>
          </p:cNvPr>
          <p:cNvSpPr/>
          <p:nvPr/>
        </p:nvSpPr>
        <p:spPr>
          <a:xfrm>
            <a:off x="6663967" y="1390980"/>
            <a:ext cx="343441" cy="21925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863935-49A1-0C10-E824-68002329BB0D}"/>
              </a:ext>
            </a:extLst>
          </p:cNvPr>
          <p:cNvSpPr/>
          <p:nvPr/>
        </p:nvSpPr>
        <p:spPr>
          <a:xfrm>
            <a:off x="6663966" y="1775705"/>
            <a:ext cx="343441" cy="219256"/>
          </a:xfrm>
          <a:prstGeom prst="rect">
            <a:avLst/>
          </a:prstGeom>
          <a:solidFill>
            <a:srgbClr val="F289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493423-6966-DEDB-FE08-D8750CC51A69}"/>
              </a:ext>
            </a:extLst>
          </p:cNvPr>
          <p:cNvSpPr/>
          <p:nvPr/>
        </p:nvSpPr>
        <p:spPr>
          <a:xfrm>
            <a:off x="6663966" y="4494521"/>
            <a:ext cx="343441" cy="969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C2B6C9-1DF7-1172-85D2-09867094ABF7}"/>
              </a:ext>
            </a:extLst>
          </p:cNvPr>
          <p:cNvSpPr/>
          <p:nvPr/>
        </p:nvSpPr>
        <p:spPr>
          <a:xfrm>
            <a:off x="6663966" y="5182412"/>
            <a:ext cx="343441" cy="219256"/>
          </a:xfrm>
          <a:prstGeom prst="rect">
            <a:avLst/>
          </a:prstGeom>
          <a:solidFill>
            <a:srgbClr val="4A6B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799DC3-5EF0-4CFC-8F0C-67FDA19741F2}"/>
              </a:ext>
            </a:extLst>
          </p:cNvPr>
          <p:cNvSpPr/>
          <p:nvPr/>
        </p:nvSpPr>
        <p:spPr>
          <a:xfrm>
            <a:off x="6663965" y="5721872"/>
            <a:ext cx="343441" cy="96956"/>
          </a:xfrm>
          <a:prstGeom prst="rect">
            <a:avLst/>
          </a:prstGeom>
          <a:solidFill>
            <a:srgbClr val="4A6B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AD5A13-1C31-0034-1C20-66040BFC49BF}"/>
              </a:ext>
            </a:extLst>
          </p:cNvPr>
          <p:cNvSpPr/>
          <p:nvPr/>
        </p:nvSpPr>
        <p:spPr>
          <a:xfrm>
            <a:off x="6663965" y="1272622"/>
            <a:ext cx="343441" cy="46987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Télécharger Altium Designer légalement et gratuitement">
            <a:extLst>
              <a:ext uri="{FF2B5EF4-FFF2-40B4-BE49-F238E27FC236}">
                <a16:creationId xmlns:a16="http://schemas.microsoft.com/office/drawing/2014/main" id="{9D1485F6-3D90-E32D-509C-1312A968C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831" y="0"/>
            <a:ext cx="2028169" cy="10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79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C653D-5422-5A79-C853-CB95DF44F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F17C0E-0C94-3729-9E5E-54FE943DE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Simon 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9DA99D-8751-CD31-36A3-C4CE545540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503" y="1905000"/>
            <a:ext cx="5838497" cy="3276600"/>
          </a:xfrm>
        </p:spPr>
        <p:txBody>
          <a:bodyPr lIns="91440" tIns="45720" rIns="91440" bIns="45720" anchor="t"/>
          <a:lstStyle/>
          <a:p>
            <a:r>
              <a:rPr lang="fr-FR">
                <a:cs typeface="Segoe UI"/>
              </a:rPr>
              <a:t>Utilisation de </a:t>
            </a:r>
            <a:r>
              <a:rPr lang="fr-FR" err="1">
                <a:cs typeface="Segoe UI"/>
              </a:rPr>
              <a:t>Altium</a:t>
            </a:r>
            <a:r>
              <a:rPr lang="fr-FR">
                <a:cs typeface="Segoe UI"/>
              </a:rPr>
              <a:t> Designer:</a:t>
            </a:r>
          </a:p>
          <a:p>
            <a:r>
              <a:rPr lang="fr-FR">
                <a:cs typeface="Segoe UI"/>
              </a:rPr>
              <a:t>-Schématique:</a:t>
            </a:r>
          </a:p>
          <a:p>
            <a:pPr marL="285750" indent="-285750">
              <a:buFontTx/>
              <a:buChar char="-"/>
            </a:pPr>
            <a:r>
              <a:rPr lang="fr-FR">
                <a:cs typeface="Segoe UI"/>
              </a:rPr>
              <a:t>Définition des pins sur </a:t>
            </a:r>
          </a:p>
          <a:p>
            <a:pPr marL="514350" lvl="1" indent="-285750">
              <a:buFontTx/>
              <a:buChar char="-"/>
            </a:pPr>
            <a:r>
              <a:rPr lang="fr-FR">
                <a:cs typeface="Segoe UI"/>
              </a:rPr>
              <a:t>Esp32</a:t>
            </a:r>
          </a:p>
          <a:p>
            <a:pPr marL="514350" lvl="1" indent="-285750">
              <a:buFontTx/>
              <a:buChar char="-"/>
            </a:pPr>
            <a:r>
              <a:rPr lang="fr-FR">
                <a:cs typeface="Segoe UI"/>
              </a:rPr>
              <a:t>INA219 adresse I2c pin</a:t>
            </a:r>
          </a:p>
          <a:p>
            <a:pPr marL="285750" indent="-285750">
              <a:buFontTx/>
              <a:buChar char="-"/>
            </a:pPr>
            <a:r>
              <a:rPr lang="fr-FR">
                <a:cs typeface="Segoe UI"/>
              </a:rPr>
              <a:t>Design interrupteur à commande CMOS</a:t>
            </a:r>
          </a:p>
          <a:p>
            <a:pPr marL="285750" indent="-285750">
              <a:buFontTx/>
              <a:buChar char="-"/>
            </a:pPr>
            <a:r>
              <a:rPr lang="fr-FR">
                <a:cs typeface="Segoe UI"/>
              </a:rPr>
              <a:t>Recherche composants</a:t>
            </a:r>
          </a:p>
          <a:p>
            <a:pPr marL="285750" indent="-285750">
              <a:buFontTx/>
              <a:buChar char="-"/>
            </a:pPr>
            <a:r>
              <a:rPr lang="fr-FR">
                <a:cs typeface="Segoe UI"/>
              </a:rPr>
              <a:t>Suivre recommandation datasheet</a:t>
            </a:r>
          </a:p>
          <a:p>
            <a:pPr marL="285750" indent="-285750">
              <a:buFontTx/>
              <a:buChar char="-"/>
            </a:pPr>
            <a:r>
              <a:rPr lang="fr-FR">
                <a:cs typeface="Segoe UI"/>
              </a:rPr>
              <a:t>Choix connecteurs</a:t>
            </a:r>
          </a:p>
          <a:p>
            <a:endParaRPr lang="fr-FR">
              <a:cs typeface="Segoe U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26EC9-37A5-E2A2-9D01-9593149E712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1EABC29-A3D7-4880-9688-9DE1ACC44B76}" type="datetime4">
              <a:rPr lang="fr-FR" smtClean="0"/>
              <a:t>6 mai 2025</a:t>
            </a:fld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17C88-DCE4-C8F2-FE56-E15857AA07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25</a:t>
            </a:fld>
            <a:endParaRPr lang="fr-FR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2E6EA6-4EA1-1F6C-A828-6B547358990A}"/>
              </a:ext>
            </a:extLst>
          </p:cNvPr>
          <p:cNvSpPr/>
          <p:nvPr/>
        </p:nvSpPr>
        <p:spPr>
          <a:xfrm>
            <a:off x="9322420" y="4041202"/>
            <a:ext cx="829650" cy="107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Warning PNG pour téléchargement gratuit">
            <a:extLst>
              <a:ext uri="{FF2B5EF4-FFF2-40B4-BE49-F238E27FC236}">
                <a16:creationId xmlns:a16="http://schemas.microsoft.com/office/drawing/2014/main" id="{0BFFE9A6-2980-BC61-3CF8-5C8622036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057" y="443465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F56F48B9-9588-5143-A00D-45710EA239FD}"/>
              </a:ext>
            </a:extLst>
          </p:cNvPr>
          <p:cNvSpPr/>
          <p:nvPr/>
        </p:nvSpPr>
        <p:spPr>
          <a:xfrm rot="18907598">
            <a:off x="8921862" y="4245084"/>
            <a:ext cx="633389" cy="37914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3E5F7-9B2C-A23E-A81D-4EE03F2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97" y="1191491"/>
            <a:ext cx="7076902" cy="469669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9DE9BC1-7BD9-1E15-FD3E-F4BBC79F502D}"/>
              </a:ext>
            </a:extLst>
          </p:cNvPr>
          <p:cNvSpPr/>
          <p:nvPr/>
        </p:nvSpPr>
        <p:spPr>
          <a:xfrm>
            <a:off x="9996904" y="4041202"/>
            <a:ext cx="829650" cy="1070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 descr="Warning PNG pour téléchargement gratuit">
            <a:extLst>
              <a:ext uri="{FF2B5EF4-FFF2-40B4-BE49-F238E27FC236}">
                <a16:creationId xmlns:a16="http://schemas.microsoft.com/office/drawing/2014/main" id="{38F69B4A-840E-DF81-BA55-A53C63BE9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0541" y="4434655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5B9F577F-EF61-BB44-3C5B-4FC14EF82BCE}"/>
              </a:ext>
            </a:extLst>
          </p:cNvPr>
          <p:cNvSpPr/>
          <p:nvPr/>
        </p:nvSpPr>
        <p:spPr>
          <a:xfrm rot="18907598">
            <a:off x="9596346" y="4245084"/>
            <a:ext cx="633389" cy="37914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083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505EC-0EAC-07BE-CAEA-36D9AD8B2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58E125-2270-5ADD-4B78-DBF4B4EC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Simon 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A7C889-0861-22C7-D5C5-CCAC00E384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r>
              <a:rPr lang="fr-FR">
                <a:cs typeface="Segoe UI"/>
              </a:rPr>
              <a:t>Utilisation de </a:t>
            </a:r>
            <a:r>
              <a:rPr lang="fr-FR" err="1">
                <a:cs typeface="Segoe UI"/>
              </a:rPr>
              <a:t>Altium</a:t>
            </a:r>
            <a:r>
              <a:rPr lang="fr-FR">
                <a:cs typeface="Segoe UI"/>
              </a:rPr>
              <a:t> Designer:</a:t>
            </a:r>
          </a:p>
          <a:p>
            <a:r>
              <a:rPr lang="fr-FR">
                <a:cs typeface="Segoe UI"/>
              </a:rPr>
              <a:t>-Design PCB</a:t>
            </a:r>
          </a:p>
          <a:p>
            <a:endParaRPr lang="fr-FR">
              <a:cs typeface="Segoe UI"/>
            </a:endParaRPr>
          </a:p>
          <a:p>
            <a:endParaRPr lang="fr-FR">
              <a:cs typeface="Segoe UI"/>
            </a:endParaRPr>
          </a:p>
          <a:p>
            <a:endParaRPr lang="fr-FR">
              <a:cs typeface="Segoe UI"/>
            </a:endParaRPr>
          </a:p>
          <a:p>
            <a:endParaRPr lang="fr-FR">
              <a:cs typeface="Segoe UI"/>
            </a:endParaRPr>
          </a:p>
          <a:p>
            <a:endParaRPr lang="fr-FR">
              <a:cs typeface="Segoe UI"/>
            </a:endParaRPr>
          </a:p>
          <a:p>
            <a:endParaRPr lang="fr-FR">
              <a:cs typeface="Segoe UI"/>
            </a:endParaRPr>
          </a:p>
          <a:p>
            <a:endParaRPr lang="fr-FR">
              <a:cs typeface="Segoe UI"/>
            </a:endParaRPr>
          </a:p>
          <a:p>
            <a:r>
              <a:rPr lang="fr-FR">
                <a:cs typeface="Segoe UI"/>
              </a:rPr>
              <a:t>-Génération Fichier prod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9F2E3-23EA-C277-DCDD-4C9366B83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643" y="1144353"/>
            <a:ext cx="7481456" cy="28965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056E41-DA33-DB65-AA9A-FDE8EFB20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1" y="3055992"/>
            <a:ext cx="6761019" cy="1897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563118-70DF-74E4-899D-4C3CF9AD1AF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9A27D45-9F8C-49DB-A1A1-68EF6E03043B}" type="datetime4">
              <a:rPr lang="fr-FR" smtClean="0"/>
              <a:t>6 mai 2025</a:t>
            </a:fld>
            <a:endParaRPr lang="fr-F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504E1A-CC6C-2D49-0D6D-49FF22B574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26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7B1D47-34F1-04E4-9F93-7160D3B65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993" y="5569395"/>
            <a:ext cx="7021500" cy="334357"/>
          </a:xfrm>
          <a:prstGeom prst="rect">
            <a:avLst/>
          </a:prstGeom>
        </p:spPr>
      </p:pic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2045628A-6BA6-D7AA-23F6-287199C5543F}"/>
              </a:ext>
            </a:extLst>
          </p:cNvPr>
          <p:cNvSpPr/>
          <p:nvPr/>
        </p:nvSpPr>
        <p:spPr>
          <a:xfrm>
            <a:off x="3681790" y="5524610"/>
            <a:ext cx="633389" cy="379142"/>
          </a:xfrm>
          <a:prstGeom prst="leftRightArrow">
            <a:avLst/>
          </a:prstGeom>
          <a:solidFill>
            <a:srgbClr val="800E0E">
              <a:alpha val="8588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231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573E0-8CBC-862D-478A-B5BF107AF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53B6D7-29A3-F339-1752-A618E76A7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Simon 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6DCBE1-2187-7B1D-95A5-8199871F6C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2876" y="1436281"/>
            <a:ext cx="7148230" cy="4573579"/>
          </a:xfrm>
        </p:spPr>
        <p:txBody>
          <a:bodyPr lIns="91440" tIns="45720" rIns="91440" bIns="45720" anchor="t"/>
          <a:lstStyle/>
          <a:p>
            <a:r>
              <a:rPr lang="fr-FR">
                <a:cs typeface="Segoe UI"/>
              </a:rPr>
              <a:t>Montage</a:t>
            </a:r>
            <a:r>
              <a:rPr lang="fr-FR">
                <a:solidFill>
                  <a:srgbClr val="000000"/>
                </a:solidFill>
                <a:cs typeface="Segoe UI"/>
              </a:rPr>
              <a:t> cartes &amp; tests: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0000"/>
                </a:solidFill>
                <a:cs typeface="Segoe UI"/>
              </a:rPr>
              <a:t>Assembler carte n°1 ( et finalisation n°2):</a:t>
            </a:r>
          </a:p>
          <a:p>
            <a:pPr marL="514350" lvl="1" indent="-285750">
              <a:buFontTx/>
              <a:buChar char="-"/>
            </a:pPr>
            <a:r>
              <a:rPr lang="fr-FR" b="0">
                <a:solidFill>
                  <a:srgbClr val="000000"/>
                </a:solidFill>
                <a:cs typeface="Segoe UI"/>
              </a:rPr>
              <a:t>Utilisation </a:t>
            </a:r>
            <a:r>
              <a:rPr lang="fr-FR">
                <a:solidFill>
                  <a:srgbClr val="000000"/>
                </a:solidFill>
                <a:cs typeface="Segoe UI"/>
              </a:rPr>
              <a:t>d ’un masque et de pate à braser</a:t>
            </a:r>
            <a:endParaRPr lang="fr-FR" b="0">
              <a:solidFill>
                <a:srgbClr val="000000"/>
              </a:solidFill>
              <a:cs typeface="Segoe UI"/>
            </a:endParaRPr>
          </a:p>
          <a:p>
            <a:pPr marL="514350" lvl="1" indent="-285750">
              <a:buFontTx/>
              <a:buChar char="-"/>
            </a:pPr>
            <a:r>
              <a:rPr lang="fr-FR">
                <a:solidFill>
                  <a:srgbClr val="000000"/>
                </a:solidFill>
                <a:cs typeface="Segoe UI"/>
              </a:rPr>
              <a:t>Reprise au fer à braser</a:t>
            </a:r>
            <a:endParaRPr lang="fr-FR" b="0">
              <a:solidFill>
                <a:srgbClr val="000000"/>
              </a:solidFill>
              <a:cs typeface="Segoe UI"/>
            </a:endParaRP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0000"/>
                </a:solidFill>
                <a:cs typeface="Segoe UI"/>
              </a:rPr>
              <a:t>Analyser la carte &amp; ses défauts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0000"/>
                </a:solidFill>
                <a:cs typeface="Segoe UI"/>
              </a:rPr>
              <a:t>Correction</a:t>
            </a:r>
          </a:p>
          <a:p>
            <a:pPr marL="285750" indent="-285750">
              <a:buFontTx/>
              <a:buChar char="-"/>
            </a:pPr>
            <a:r>
              <a:rPr lang="fr-FR">
                <a:solidFill>
                  <a:srgbClr val="000000"/>
                </a:solidFill>
                <a:cs typeface="Segoe UI"/>
              </a:rPr>
              <a:t>Utilisation</a:t>
            </a:r>
          </a:p>
          <a:p>
            <a:pPr marL="285750" indent="-285750">
              <a:buFontTx/>
              <a:buChar char="-"/>
            </a:pPr>
            <a:endParaRPr lang="fr-FR" b="0">
              <a:solidFill>
                <a:srgbClr val="000000"/>
              </a:solidFill>
              <a:cs typeface="Segoe UI"/>
            </a:endParaRPr>
          </a:p>
          <a:p>
            <a:pPr marL="285750" indent="-285750">
              <a:buFontTx/>
              <a:buChar char="-"/>
            </a:pPr>
            <a:endParaRPr lang="fr-FR" b="0">
              <a:cs typeface="Segoe U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36D917-999E-5299-C1E1-A2F4D4E9D72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D75B008-0CC4-4453-B490-C5B93939F84E}" type="datetime4">
              <a:rPr lang="fr-FR" smtClean="0"/>
              <a:t>6 mai 2025</a:t>
            </a:fld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6B680-4FC0-0978-B0D1-5B7E4CA729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27</a:t>
            </a:fld>
            <a:endParaRPr lang="fr-F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70631E0-174C-E7E6-40FC-7165745D8EA6}"/>
              </a:ext>
            </a:extLst>
          </p:cNvPr>
          <p:cNvGrpSpPr/>
          <p:nvPr/>
        </p:nvGrpSpPr>
        <p:grpSpPr>
          <a:xfrm>
            <a:off x="10650305" y="88953"/>
            <a:ext cx="1452794" cy="1328613"/>
            <a:chOff x="7291551" y="2248829"/>
            <a:chExt cx="1452794" cy="13286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A4CF00-0C81-41B5-D988-E274CA607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5747" b="20307"/>
            <a:stretch/>
          </p:blipFill>
          <p:spPr>
            <a:xfrm>
              <a:off x="7291551" y="2389773"/>
              <a:ext cx="1239486" cy="118766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9" name="Picture 12" descr="Test - Icônes éducation gratuites">
              <a:extLst>
                <a:ext uri="{FF2B5EF4-FFF2-40B4-BE49-F238E27FC236}">
                  <a16:creationId xmlns:a16="http://schemas.microsoft.com/office/drawing/2014/main" id="{7225F12E-DFC5-A92E-E4C8-62C3C37B28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2781" y="2248829"/>
              <a:ext cx="771564" cy="771564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812A291-7348-1ECB-C32B-8F51585FD4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459" t="26418" r="9607" b="10766"/>
          <a:stretch/>
        </p:blipFill>
        <p:spPr>
          <a:xfrm>
            <a:off x="5287335" y="1332756"/>
            <a:ext cx="2309814" cy="1104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5B9448-6B8E-7357-A450-2B9F7D75419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042" r="21111"/>
          <a:stretch/>
        </p:blipFill>
        <p:spPr>
          <a:xfrm rot="5400000">
            <a:off x="10118012" y="2379097"/>
            <a:ext cx="1792587" cy="1909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82CAB3-37E8-54C7-B579-177876D5B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741481" y="4709237"/>
            <a:ext cx="1523028" cy="857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7BF64B-2DA7-24DA-877C-FEBAB349F52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1273"/>
          <a:stretch/>
        </p:blipFill>
        <p:spPr>
          <a:xfrm>
            <a:off x="8114257" y="1504440"/>
            <a:ext cx="2566444" cy="12820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9B9495-4A1B-C6E8-CE35-FF9D827E739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7359" t="8524"/>
          <a:stretch/>
        </p:blipFill>
        <p:spPr>
          <a:xfrm>
            <a:off x="835815" y="4620912"/>
            <a:ext cx="2043646" cy="1273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E5A069-E7C1-F6D2-A761-F0A6099B034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9792"/>
          <a:stretch/>
        </p:blipFill>
        <p:spPr>
          <a:xfrm rot="5400000">
            <a:off x="7204277" y="4449746"/>
            <a:ext cx="1628681" cy="1306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6" name="Picture 6" descr="Multimètre - Icônes électronique gratuites">
            <a:extLst>
              <a:ext uri="{FF2B5EF4-FFF2-40B4-BE49-F238E27FC236}">
                <a16:creationId xmlns:a16="http://schemas.microsoft.com/office/drawing/2014/main" id="{A2D82A1F-762B-8888-8D53-52A8893C0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836" y="2987204"/>
            <a:ext cx="1114173" cy="111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400D91F-437E-CA7B-E49F-473C595CEC9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42609" y="4557213"/>
            <a:ext cx="2246856" cy="12649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Cross 29">
            <a:extLst>
              <a:ext uri="{FF2B5EF4-FFF2-40B4-BE49-F238E27FC236}">
                <a16:creationId xmlns:a16="http://schemas.microsoft.com/office/drawing/2014/main" id="{89A2C229-BA4D-72BB-99C6-CB4AB825CC80}"/>
              </a:ext>
            </a:extLst>
          </p:cNvPr>
          <p:cNvSpPr/>
          <p:nvPr/>
        </p:nvSpPr>
        <p:spPr>
          <a:xfrm>
            <a:off x="7002733" y="5050265"/>
            <a:ext cx="312234" cy="289931"/>
          </a:xfrm>
          <a:prstGeom prst="plus">
            <a:avLst>
              <a:gd name="adj" fmla="val 355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0CCFD6E-B9EF-97FB-5815-D5C7C5062773}"/>
              </a:ext>
            </a:extLst>
          </p:cNvPr>
          <p:cNvSpPr/>
          <p:nvPr/>
        </p:nvSpPr>
        <p:spPr>
          <a:xfrm>
            <a:off x="7558841" y="1937492"/>
            <a:ext cx="593725" cy="415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8B8E547-5375-AA49-8B5D-042A2E058E60}"/>
              </a:ext>
            </a:extLst>
          </p:cNvPr>
          <p:cNvSpPr/>
          <p:nvPr/>
        </p:nvSpPr>
        <p:spPr>
          <a:xfrm rot="3395409">
            <a:off x="10046782" y="2505136"/>
            <a:ext cx="593725" cy="415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quals 32">
            <a:extLst>
              <a:ext uri="{FF2B5EF4-FFF2-40B4-BE49-F238E27FC236}">
                <a16:creationId xmlns:a16="http://schemas.microsoft.com/office/drawing/2014/main" id="{0C108993-14D7-066E-E469-E2B742E377B7}"/>
              </a:ext>
            </a:extLst>
          </p:cNvPr>
          <p:cNvSpPr/>
          <p:nvPr/>
        </p:nvSpPr>
        <p:spPr>
          <a:xfrm>
            <a:off x="2957635" y="4977742"/>
            <a:ext cx="431800" cy="434975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5128" name="Picture 8" descr="Accept, approve, check, ok, success, tick, yes icon - Download on Iconfinder">
            <a:extLst>
              <a:ext uri="{FF2B5EF4-FFF2-40B4-BE49-F238E27FC236}">
                <a16:creationId xmlns:a16="http://schemas.microsoft.com/office/drawing/2014/main" id="{45AD8D1D-37F7-AF79-2883-B66B74BC7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14" y="5201495"/>
            <a:ext cx="692998" cy="69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ower Energy Sticker by Juice Technology AG - Find &amp; Share on GIPHY">
            <a:extLst>
              <a:ext uri="{FF2B5EF4-FFF2-40B4-BE49-F238E27FC236}">
                <a16:creationId xmlns:a16="http://schemas.microsoft.com/office/drawing/2014/main" id="{2D5366B0-D8BB-FC47-4959-81DA01F4F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47558" flipH="1">
            <a:off x="9577929" y="3313686"/>
            <a:ext cx="750640" cy="97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GIF Question Mark | Tenor">
            <a:extLst>
              <a:ext uri="{FF2B5EF4-FFF2-40B4-BE49-F238E27FC236}">
                <a16:creationId xmlns:a16="http://schemas.microsoft.com/office/drawing/2014/main" id="{F93E81F0-9B22-6D91-B05B-4B0DF0721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766" y="3981409"/>
            <a:ext cx="673554" cy="942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PACK SITE WEB – Les ateliers de Monsieur Bru.">
            <a:extLst>
              <a:ext uri="{FF2B5EF4-FFF2-40B4-BE49-F238E27FC236}">
                <a16:creationId xmlns:a16="http://schemas.microsoft.com/office/drawing/2014/main" id="{45965845-0E92-6C5B-3F25-CF1AB6D8A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53454" y="4753474"/>
            <a:ext cx="1084897" cy="108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9CA9D8CF-A513-7CFB-E619-F03964906584}"/>
              </a:ext>
            </a:extLst>
          </p:cNvPr>
          <p:cNvSpPr/>
          <p:nvPr/>
        </p:nvSpPr>
        <p:spPr>
          <a:xfrm>
            <a:off x="7561687" y="4480740"/>
            <a:ext cx="703438" cy="5365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1CFE2C-D30E-4EAA-98B8-9DFA90F3C269}"/>
              </a:ext>
            </a:extLst>
          </p:cNvPr>
          <p:cNvSpPr/>
          <p:nvPr/>
        </p:nvSpPr>
        <p:spPr>
          <a:xfrm>
            <a:off x="6113137" y="4917114"/>
            <a:ext cx="703438" cy="5365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Picture 2" descr="Warning PNG pour téléchargement gratuit">
            <a:extLst>
              <a:ext uri="{FF2B5EF4-FFF2-40B4-BE49-F238E27FC236}">
                <a16:creationId xmlns:a16="http://schemas.microsoft.com/office/drawing/2014/main" id="{A13EC8EF-0E7A-2E3C-C397-0D1A2859D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252" y="4989340"/>
            <a:ext cx="536726" cy="53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2DDC0A2B-5DCF-7668-8BC5-1C1BE7E7C41F}"/>
              </a:ext>
            </a:extLst>
          </p:cNvPr>
          <p:cNvSpPr/>
          <p:nvPr/>
        </p:nvSpPr>
        <p:spPr>
          <a:xfrm rot="6011695">
            <a:off x="10184698" y="4216527"/>
            <a:ext cx="593725" cy="415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DB44A27A-C8B9-877E-0139-F4FF71DFEC55}"/>
              </a:ext>
            </a:extLst>
          </p:cNvPr>
          <p:cNvSpPr/>
          <p:nvPr/>
        </p:nvSpPr>
        <p:spPr>
          <a:xfrm rot="10800000">
            <a:off x="8826500" y="5059768"/>
            <a:ext cx="828800" cy="415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807E3F4-601E-195E-D560-EB8F421AF04C}"/>
              </a:ext>
            </a:extLst>
          </p:cNvPr>
          <p:cNvSpPr/>
          <p:nvPr/>
        </p:nvSpPr>
        <p:spPr>
          <a:xfrm>
            <a:off x="4133850" y="5099050"/>
            <a:ext cx="836659" cy="3546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5E622F-88D4-BB17-9DA4-BCEED28F9B33}"/>
              </a:ext>
            </a:extLst>
          </p:cNvPr>
          <p:cNvSpPr txBox="1"/>
          <p:nvPr/>
        </p:nvSpPr>
        <p:spPr>
          <a:xfrm>
            <a:off x="4419275" y="5466221"/>
            <a:ext cx="904875" cy="246221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Esp32 conso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FB7021B-14D0-E2F0-2EBB-A9308D4C19DE}"/>
              </a:ext>
            </a:extLst>
          </p:cNvPr>
          <p:cNvSpPr txBox="1"/>
          <p:nvPr/>
        </p:nvSpPr>
        <p:spPr>
          <a:xfrm>
            <a:off x="6095557" y="4396246"/>
            <a:ext cx="822839" cy="246221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GPIO12à14</a:t>
            </a:r>
          </a:p>
        </p:txBody>
      </p:sp>
    </p:spTree>
    <p:extLst>
      <p:ext uri="{BB962C8B-B14F-4D97-AF65-F5344CB8AC3E}">
        <p14:creationId xmlns:p14="http://schemas.microsoft.com/office/powerpoint/2010/main" val="301200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8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3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425A5-9FCB-FD8B-B4A6-9FFD9B57F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82100A-30A8-C26B-00E7-A641327A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12" y="543744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Simon 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3E6995-685F-BD29-0ED8-3D7807371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7484" y="1272622"/>
            <a:ext cx="5334000" cy="3276600"/>
          </a:xfrm>
        </p:spPr>
        <p:txBody>
          <a:bodyPr lIns="91440" tIns="45720" rIns="91440" bIns="45720" anchor="t"/>
          <a:lstStyle/>
          <a:p>
            <a:r>
              <a:rPr lang="fr-FR">
                <a:cs typeface="Segoe UI"/>
              </a:rPr>
              <a:t>Utilisation de Arduino IDE:</a:t>
            </a:r>
          </a:p>
          <a:p>
            <a:r>
              <a:rPr lang="fr-FR">
                <a:cs typeface="Segoe UI"/>
              </a:rPr>
              <a:t>- 3 codes développés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D8F588-E864-00C2-959A-087ADFD51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108" y="1477508"/>
            <a:ext cx="3591426" cy="86689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7F0848-A539-A03A-587C-AB248B924392}"/>
              </a:ext>
            </a:extLst>
          </p:cNvPr>
          <p:cNvSpPr/>
          <p:nvPr/>
        </p:nvSpPr>
        <p:spPr>
          <a:xfrm>
            <a:off x="1148897" y="3027910"/>
            <a:ext cx="3591425" cy="1716927"/>
          </a:xfrm>
          <a:prstGeom prst="roundRect">
            <a:avLst/>
          </a:prstGeom>
          <a:gradFill flip="none" rotWithShape="1">
            <a:gsLst>
              <a:gs pos="0">
                <a:srgbClr val="0070C0"/>
              </a:gs>
              <a:gs pos="48000">
                <a:srgbClr val="08AEE2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>
                <a:solidFill>
                  <a:schemeClr val="bg1">
                    <a:lumMod val="65000"/>
                    <a:lumOff val="35000"/>
                  </a:schemeClr>
                </a:solidFill>
              </a:rPr>
              <a:t>Controle_all_esp32:</a:t>
            </a:r>
          </a:p>
          <a:p>
            <a:endParaRPr lang="fr-FR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fr-FR">
                <a:solidFill>
                  <a:schemeClr val="bg1">
                    <a:lumMod val="65000"/>
                    <a:lumOff val="35000"/>
                  </a:schemeClr>
                </a:solidFill>
              </a:rPr>
              <a:t>Regroupement, </a:t>
            </a:r>
          </a:p>
          <a:p>
            <a:r>
              <a:rPr lang="fr-FR">
                <a:solidFill>
                  <a:schemeClr val="bg1">
                    <a:lumMod val="65000"/>
                    <a:lumOff val="35000"/>
                  </a:schemeClr>
                </a:solidFill>
              </a:rPr>
              <a:t>Adaptation et </a:t>
            </a:r>
          </a:p>
          <a:p>
            <a:r>
              <a:rPr lang="fr-FR">
                <a:solidFill>
                  <a:schemeClr val="bg1">
                    <a:lumMod val="65000"/>
                    <a:lumOff val="35000"/>
                  </a:schemeClr>
                </a:solidFill>
              </a:rPr>
              <a:t>Amélioration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72098B4-8BA5-AF94-F865-EFD40314A432}"/>
              </a:ext>
            </a:extLst>
          </p:cNvPr>
          <p:cNvSpPr/>
          <p:nvPr/>
        </p:nvSpPr>
        <p:spPr>
          <a:xfrm>
            <a:off x="3272437" y="1803521"/>
            <a:ext cx="1433015" cy="277235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AA1310F-1315-54C2-3296-2D45DEED910E}"/>
              </a:ext>
            </a:extLst>
          </p:cNvPr>
          <p:cNvSpPr/>
          <p:nvPr/>
        </p:nvSpPr>
        <p:spPr>
          <a:xfrm>
            <a:off x="5040005" y="3027910"/>
            <a:ext cx="3494963" cy="1716927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>
                <a:solidFill>
                  <a:schemeClr val="bg1">
                    <a:lumMod val="65000"/>
                    <a:lumOff val="35000"/>
                  </a:schemeClr>
                </a:solidFill>
              </a:rPr>
              <a:t>Controleesp32:</a:t>
            </a:r>
          </a:p>
          <a:p>
            <a:endParaRPr lang="fr-FR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fr-FR">
                <a:solidFill>
                  <a:schemeClr val="bg1">
                    <a:lumMod val="65000"/>
                    <a:lumOff val="35000"/>
                  </a:schemeClr>
                </a:solidFill>
              </a:rPr>
              <a:t>Obsolète</a:t>
            </a:r>
          </a:p>
          <a:p>
            <a:r>
              <a:rPr lang="fr-FR">
                <a:solidFill>
                  <a:schemeClr val="bg1">
                    <a:lumMod val="65000"/>
                    <a:lumOff val="35000"/>
                  </a:schemeClr>
                </a:solidFill>
              </a:rPr>
              <a:t>Display sur le </a:t>
            </a:r>
            <a:r>
              <a:rPr lang="fr-FR" err="1">
                <a:solidFill>
                  <a:schemeClr val="bg1">
                    <a:lumMod val="65000"/>
                    <a:lumOff val="35000"/>
                  </a:schemeClr>
                </a:solidFill>
              </a:rPr>
              <a:t>Heltec</a:t>
            </a:r>
            <a:r>
              <a:rPr lang="fr-FR">
                <a:solidFill>
                  <a:schemeClr val="bg1">
                    <a:lumMod val="65000"/>
                    <a:lumOff val="35000"/>
                  </a:schemeClr>
                </a:solidFill>
              </a:rPr>
              <a:t> les données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7C1F71-015D-9165-BE02-6450C25603B0}"/>
              </a:ext>
            </a:extLst>
          </p:cNvPr>
          <p:cNvSpPr/>
          <p:nvPr/>
        </p:nvSpPr>
        <p:spPr>
          <a:xfrm>
            <a:off x="8834651" y="3027912"/>
            <a:ext cx="3254991" cy="1716927"/>
          </a:xfrm>
          <a:prstGeom prst="roundRect">
            <a:avLst/>
          </a:prstGeom>
          <a:gradFill flip="none" rotWithShape="1">
            <a:gsLst>
              <a:gs pos="0">
                <a:srgbClr val="00B0F0"/>
              </a:gs>
              <a:gs pos="48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>
                <a:solidFill>
                  <a:schemeClr val="bg1">
                    <a:lumMod val="65000"/>
                    <a:lumOff val="35000"/>
                  </a:schemeClr>
                </a:solidFill>
              </a:rPr>
              <a:t>Detecteur_adresse_DS18B20:</a:t>
            </a:r>
          </a:p>
          <a:p>
            <a:endParaRPr lang="fr-FR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fr-FR">
                <a:solidFill>
                  <a:schemeClr val="bg1">
                    <a:lumMod val="65000"/>
                    <a:lumOff val="35000"/>
                  </a:schemeClr>
                </a:solidFill>
              </a:rPr>
              <a:t>Code simple pur trouver adresse unique du capteur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4624225-4533-3277-A492-35A487CA3927}"/>
              </a:ext>
            </a:extLst>
          </p:cNvPr>
          <p:cNvSpPr/>
          <p:nvPr/>
        </p:nvSpPr>
        <p:spPr>
          <a:xfrm rot="5400000">
            <a:off x="1955450" y="5534144"/>
            <a:ext cx="2030027" cy="6039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21BBF44-E3B8-D5A4-82F2-D8FD0DF7BA3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6D04F2-36E1-47A0-B220-BA483475C1B1}" type="datetime4">
              <a:rPr lang="fr-FR" smtClean="0"/>
              <a:t>6 mai 2025</a:t>
            </a:fld>
            <a:endParaRPr lang="fr-FR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9B8E4A-7FC0-4A3C-4581-25151B53F8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28</a:t>
            </a:fld>
            <a:endParaRPr lang="fr-FR"/>
          </a:p>
        </p:txBody>
      </p:sp>
      <p:pic>
        <p:nvPicPr>
          <p:cNvPr id="2052" name="Picture 4" descr="Arduino — Wikipédia">
            <a:extLst>
              <a:ext uri="{FF2B5EF4-FFF2-40B4-BE49-F238E27FC236}">
                <a16:creationId xmlns:a16="http://schemas.microsoft.com/office/drawing/2014/main" id="{E5E7E2AD-7C5C-1BA8-17C5-F087F1664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010" y="0"/>
            <a:ext cx="2299990" cy="17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770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F076-5E2B-B2B9-68BC-5AA080AF5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27DD73-747A-F46C-676F-67EDD47A2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12" y="543744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Simon 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9D075C9-69A8-DBC0-4FF1-FAF01292E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533" y="1272621"/>
            <a:ext cx="6078809" cy="4695827"/>
          </a:xfrm>
        </p:spPr>
        <p:txBody>
          <a:bodyPr lIns="91440" tIns="45720" rIns="91440" bIns="45720" anchor="t"/>
          <a:lstStyle/>
          <a:p>
            <a:r>
              <a:rPr lang="fr-FR">
                <a:cs typeface="Segoe UI"/>
              </a:rPr>
              <a:t>Utilisation de Arduino IDE:</a:t>
            </a:r>
          </a:p>
          <a:p>
            <a:pPr marL="285750" indent="-285750">
              <a:buFontTx/>
              <a:buChar char="-"/>
            </a:pPr>
            <a:r>
              <a:rPr lang="fr-FR">
                <a:cs typeface="Segoe UI"/>
              </a:rPr>
              <a:t>Controle_all_esp32</a:t>
            </a:r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fr-FR">
                <a:cs typeface="Segoe UI"/>
              </a:rPr>
              <a:t>Regrouper code:</a:t>
            </a:r>
          </a:p>
          <a:p>
            <a:pPr marL="1428750" lvl="2" indent="-285750">
              <a:buFontTx/>
              <a:buChar char="-"/>
            </a:pPr>
            <a:r>
              <a:rPr lang="fr-FR">
                <a:cs typeface="Segoe UI"/>
              </a:rPr>
              <a:t>Température </a:t>
            </a:r>
            <a:r>
              <a:rPr lang="fr-FR" err="1">
                <a:cs typeface="Segoe UI"/>
              </a:rPr>
              <a:t>sensor</a:t>
            </a:r>
            <a:r>
              <a:rPr lang="fr-FR">
                <a:cs typeface="Segoe UI"/>
              </a:rPr>
              <a:t> Melilla </a:t>
            </a:r>
          </a:p>
          <a:p>
            <a:pPr marL="1428750" lvl="2" indent="-285750">
              <a:buFontTx/>
              <a:buChar char="-"/>
            </a:pPr>
            <a:r>
              <a:rPr lang="fr-FR">
                <a:cs typeface="Segoe UI"/>
              </a:rPr>
              <a:t>Laura courant-tension </a:t>
            </a:r>
            <a:r>
              <a:rPr lang="fr-FR" err="1">
                <a:cs typeface="Segoe UI"/>
              </a:rPr>
              <a:t>sensor</a:t>
            </a:r>
            <a:endParaRPr lang="fr-FR">
              <a:cs typeface="Segoe UI"/>
            </a:endParaRPr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fr-FR">
                <a:cs typeface="Segoe UI"/>
              </a:rPr>
              <a:t>Adapter:</a:t>
            </a:r>
          </a:p>
          <a:p>
            <a:pPr marL="1428750" lvl="2" indent="-285750">
              <a:buFontTx/>
              <a:buChar char="-"/>
            </a:pPr>
            <a:r>
              <a:rPr lang="fr-FR">
                <a:cs typeface="Segoe UI"/>
              </a:rPr>
              <a:t>Esp32 </a:t>
            </a:r>
            <a:r>
              <a:rPr lang="fr-FR" err="1">
                <a:cs typeface="Segoe UI"/>
              </a:rPr>
              <a:t>wroom</a:t>
            </a:r>
            <a:r>
              <a:rPr lang="fr-FR">
                <a:cs typeface="Segoe UI"/>
              </a:rPr>
              <a:t> pin</a:t>
            </a:r>
          </a:p>
          <a:p>
            <a:pPr marL="1428750" lvl="2" indent="-285750">
              <a:buFontTx/>
              <a:buChar char="-"/>
            </a:pPr>
            <a:r>
              <a:rPr lang="fr-FR">
                <a:cs typeface="Segoe UI"/>
              </a:rPr>
              <a:t>Etablir connexion avec les </a:t>
            </a:r>
            <a:r>
              <a:rPr lang="fr-FR" err="1">
                <a:cs typeface="Segoe UI"/>
              </a:rPr>
              <a:t>sensors</a:t>
            </a:r>
            <a:endParaRPr lang="fr-FR">
              <a:cs typeface="Segoe UI"/>
            </a:endParaRPr>
          </a:p>
          <a:p>
            <a:pPr marL="514350" lvl="1" indent="-285750">
              <a:buFont typeface="Wingdings" panose="05000000000000000000" pitchFamily="2" charset="2"/>
              <a:buChar char="§"/>
            </a:pPr>
            <a:r>
              <a:rPr lang="fr-FR">
                <a:cs typeface="Segoe UI"/>
              </a:rPr>
              <a:t>Améliorer:</a:t>
            </a:r>
          </a:p>
          <a:p>
            <a:pPr marL="1428750" lvl="2" indent="-285750">
              <a:buFontTx/>
              <a:buChar char="-"/>
            </a:pPr>
            <a:r>
              <a:rPr lang="fr-FR">
                <a:cs typeface="Segoe UI"/>
              </a:rPr>
              <a:t>Visualisation Données</a:t>
            </a:r>
          </a:p>
          <a:p>
            <a:pPr marL="1428750" lvl="2" indent="-285750">
              <a:buFontTx/>
              <a:buChar char="-"/>
            </a:pPr>
            <a:r>
              <a:rPr lang="fr-FR">
                <a:cs typeface="Segoe UI"/>
              </a:rPr>
              <a:t>Mesure</a:t>
            </a:r>
          </a:p>
          <a:p>
            <a:pPr marL="1428750" lvl="2" indent="-285750">
              <a:buFontTx/>
              <a:buChar char="-"/>
            </a:pPr>
            <a:r>
              <a:rPr lang="fr-FR">
                <a:cs typeface="Segoe UI"/>
              </a:rPr>
              <a:t>Ajout Wifi direct</a:t>
            </a:r>
          </a:p>
          <a:p>
            <a:pPr marL="1428750" lvl="2" indent="-285750">
              <a:buFontTx/>
              <a:buChar char="-"/>
            </a:pPr>
            <a:r>
              <a:rPr lang="fr-FR">
                <a:cs typeface="Segoe UI"/>
              </a:rPr>
              <a:t>Ajout page HTML</a:t>
            </a:r>
          </a:p>
          <a:p>
            <a:endParaRPr lang="fr-FR">
              <a:cs typeface="Segoe U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4CC3B6E-4436-7888-B69A-BEA96154075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6D04F2-36E1-47A0-B220-BA483475C1B1}" type="datetime4">
              <a:rPr lang="fr-FR" smtClean="0"/>
              <a:t>6 mai 2025</a:t>
            </a:fld>
            <a:endParaRPr lang="fr-FR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DC0ABCF-41B8-9C29-A520-DF02068CA3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29</a:t>
            </a:fld>
            <a:endParaRPr lang="fr-FR"/>
          </a:p>
        </p:txBody>
      </p:sp>
      <p:pic>
        <p:nvPicPr>
          <p:cNvPr id="2" name="Picture 4" descr="Arduino — Wikipédia">
            <a:extLst>
              <a:ext uri="{FF2B5EF4-FFF2-40B4-BE49-F238E27FC236}">
                <a16:creationId xmlns:a16="http://schemas.microsoft.com/office/drawing/2014/main" id="{58F4ADBE-C1AA-AF37-68B5-47BC3DDA6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010" y="0"/>
            <a:ext cx="2299990" cy="17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A1F09C-E0A0-94CA-10DD-B7A36EE29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859" y="2008116"/>
            <a:ext cx="1497033" cy="1971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5B65E7-E8E0-9C60-11E3-1F9F2E074BC1}"/>
              </a:ext>
            </a:extLst>
          </p:cNvPr>
          <p:cNvSpPr txBox="1"/>
          <p:nvPr/>
        </p:nvSpPr>
        <p:spPr>
          <a:xfrm>
            <a:off x="8207623" y="3809838"/>
            <a:ext cx="1607269" cy="246221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ESP32 WROOM back pin</a:t>
            </a:r>
          </a:p>
        </p:txBody>
      </p:sp>
    </p:spTree>
    <p:extLst>
      <p:ext uri="{BB962C8B-B14F-4D97-AF65-F5344CB8AC3E}">
        <p14:creationId xmlns:p14="http://schemas.microsoft.com/office/powerpoint/2010/main" val="55417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94F26-6435-4241-BC3F-B13F29FCE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54F3A36-57A1-D6DD-5A16-09183088E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35" y="275334"/>
            <a:ext cx="6477000" cy="596645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err="1"/>
              <a:t>Général</a:t>
            </a:r>
            <a:endParaRPr lang="fr-FR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F32E90-35B5-FF0E-90D7-5F885BB2F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547" y="1032505"/>
            <a:ext cx="6477000" cy="2487057"/>
          </a:xfrm>
        </p:spPr>
        <p:txBody>
          <a:bodyPr lIns="91440" tIns="45720" rIns="91440" bIns="45720" anchor="t"/>
          <a:lstStyle/>
          <a:p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>
                <a:ea typeface="+mn-lt"/>
                <a:cs typeface="+mn-lt"/>
              </a:rPr>
              <a:t>Budge</a:t>
            </a:r>
            <a:r>
              <a:rPr lang="en-US" sz="2400" b="0">
                <a:ea typeface="+mn-lt"/>
                <a:cs typeface="+mn-lt"/>
              </a:rPr>
              <a:t>t : 50€ par </a:t>
            </a:r>
            <a:r>
              <a:rPr lang="en-US" sz="2400" b="0" err="1">
                <a:ea typeface="+mn-lt"/>
                <a:cs typeface="+mn-lt"/>
              </a:rPr>
              <a:t>ruche</a:t>
            </a:r>
            <a:endParaRPr lang="fr-FR" sz="2400">
              <a:ea typeface="+mn-lt"/>
              <a:cs typeface="+mn-lt"/>
            </a:endParaRPr>
          </a:p>
          <a:p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 err="1">
                <a:ea typeface="+mn-lt"/>
                <a:cs typeface="+mn-lt"/>
              </a:rPr>
              <a:t>Délais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b="0">
                <a:ea typeface="+mn-lt"/>
                <a:cs typeface="+mn-lt"/>
              </a:rPr>
              <a:t>: 8 </a:t>
            </a:r>
            <a:r>
              <a:rPr lang="en-US" sz="2400" b="0" err="1">
                <a:ea typeface="+mn-lt"/>
                <a:cs typeface="+mn-lt"/>
              </a:rPr>
              <a:t>mois</a:t>
            </a:r>
            <a:endParaRPr lang="en-US" sz="2400">
              <a:ea typeface="+mn-lt"/>
              <a:cs typeface="+mn-lt"/>
            </a:endParaRPr>
          </a:p>
          <a:p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>
                <a:ea typeface="+mn-lt"/>
                <a:cs typeface="+mn-lt"/>
              </a:rPr>
              <a:t>Maître </a:t>
            </a:r>
            <a:r>
              <a:rPr lang="en-US" sz="2400" err="1">
                <a:ea typeface="+mn-lt"/>
                <a:cs typeface="+mn-lt"/>
              </a:rPr>
              <a:t>d’ouvrage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b="0">
                <a:ea typeface="+mn-lt"/>
                <a:cs typeface="+mn-lt"/>
              </a:rPr>
              <a:t>: M. Peter (</a:t>
            </a:r>
            <a:r>
              <a:rPr lang="en-US" sz="2400" b="0" err="1">
                <a:ea typeface="+mn-lt"/>
                <a:cs typeface="+mn-lt"/>
              </a:rPr>
              <a:t>professeur</a:t>
            </a:r>
            <a:r>
              <a:rPr lang="en-US" sz="2400" b="0">
                <a:ea typeface="+mn-lt"/>
                <a:cs typeface="+mn-lt"/>
              </a:rPr>
              <a:t> &amp; </a:t>
            </a:r>
            <a:r>
              <a:rPr lang="en-US" sz="2400" b="0" err="1">
                <a:ea typeface="+mn-lt"/>
                <a:cs typeface="+mn-lt"/>
              </a:rPr>
              <a:t>apiculteur</a:t>
            </a:r>
            <a:r>
              <a:rPr lang="en-US" sz="2400" b="0">
                <a:ea typeface="+mn-lt"/>
                <a:cs typeface="+mn-lt"/>
              </a:rPr>
              <a:t>)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- Maître </a:t>
            </a:r>
            <a:r>
              <a:rPr lang="en-US" sz="2400" err="1">
                <a:ea typeface="+mn-lt"/>
                <a:cs typeface="+mn-lt"/>
              </a:rPr>
              <a:t>d’œuvre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b="0">
                <a:ea typeface="+mn-lt"/>
                <a:cs typeface="+mn-lt"/>
              </a:rPr>
              <a:t>: </a:t>
            </a:r>
            <a:r>
              <a:rPr lang="en-US" sz="2400" b="0" err="1">
                <a:ea typeface="+mn-lt"/>
                <a:cs typeface="+mn-lt"/>
              </a:rPr>
              <a:t>Essaim</a:t>
            </a:r>
            <a:r>
              <a:rPr lang="en-US" sz="2400" b="0">
                <a:ea typeface="+mn-lt"/>
                <a:cs typeface="+mn-lt"/>
              </a:rPr>
              <a:t> </a:t>
            </a:r>
            <a:r>
              <a:rPr lang="en-US" sz="2400" b="0" err="1">
                <a:ea typeface="+mn-lt"/>
                <a:cs typeface="+mn-lt"/>
              </a:rPr>
              <a:t>Polymiel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FB4DD37-7F8A-5F63-7459-063B1AA7E33D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1F6DA-DF5B-5F46-6EE1-43B62A94BAF2}"/>
              </a:ext>
            </a:extLst>
          </p:cNvPr>
          <p:cNvSpPr txBox="1">
            <a:spLocks/>
          </p:cNvSpPr>
          <p:nvPr/>
        </p:nvSpPr>
        <p:spPr>
          <a:xfrm>
            <a:off x="319547" y="4666339"/>
            <a:ext cx="6818671" cy="1844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 b="0" err="1">
                <a:ea typeface="+mn-lt"/>
                <a:cs typeface="+mn-lt"/>
              </a:rPr>
              <a:t>Climat</a:t>
            </a:r>
            <a:r>
              <a:rPr lang="en-US" sz="2400" b="0">
                <a:ea typeface="+mn-lt"/>
                <a:cs typeface="+mn-lt"/>
              </a:rPr>
              <a:t> </a:t>
            </a:r>
            <a:r>
              <a:rPr lang="en-US" sz="2400" b="0" err="1">
                <a:ea typeface="+mn-lt"/>
                <a:cs typeface="+mn-lt"/>
              </a:rPr>
              <a:t>méditerranéen</a:t>
            </a:r>
            <a:r>
              <a:rPr lang="en-US" sz="2400" b="0">
                <a:ea typeface="+mn-lt"/>
                <a:cs typeface="+mn-lt"/>
              </a:rPr>
              <a:t>, usage au printemps</a:t>
            </a:r>
            <a:endParaRPr lang="fr-FR" sz="2400">
              <a:ea typeface="+mn-lt"/>
              <a:cs typeface="+mn-lt"/>
            </a:endParaRPr>
          </a:p>
          <a:p>
            <a:pPr fontAlgn="auto">
              <a:spcAft>
                <a:spcPts val="0"/>
              </a:spcAft>
            </a:pPr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 b="0" err="1">
                <a:ea typeface="+mn-lt"/>
                <a:cs typeface="+mn-lt"/>
              </a:rPr>
              <a:t>Résistance</a:t>
            </a:r>
            <a:r>
              <a:rPr lang="en-US" sz="2400" b="0">
                <a:ea typeface="+mn-lt"/>
                <a:cs typeface="+mn-lt"/>
              </a:rPr>
              <a:t> aux </a:t>
            </a:r>
            <a:r>
              <a:rPr lang="en-US" sz="2400" b="0" err="1">
                <a:ea typeface="+mn-lt"/>
                <a:cs typeface="+mn-lt"/>
              </a:rPr>
              <a:t>intempéries</a:t>
            </a:r>
            <a:r>
              <a:rPr lang="en-US" sz="2400" b="0">
                <a:ea typeface="+mn-lt"/>
                <a:cs typeface="+mn-lt"/>
              </a:rPr>
              <a:t> (</a:t>
            </a:r>
            <a:r>
              <a:rPr lang="en-US" sz="2400" b="0" err="1">
                <a:ea typeface="+mn-lt"/>
                <a:cs typeface="+mn-lt"/>
              </a:rPr>
              <a:t>humidité</a:t>
            </a:r>
            <a:r>
              <a:rPr lang="en-US" sz="2400" b="0">
                <a:ea typeface="+mn-lt"/>
                <a:cs typeface="+mn-lt"/>
              </a:rPr>
              <a:t>, vent, gel)</a:t>
            </a:r>
            <a:endParaRPr lang="en-US" sz="2400">
              <a:cs typeface="Segoe UI"/>
            </a:endParaRPr>
          </a:p>
          <a:p>
            <a:pPr fontAlgn="auto">
              <a:spcAft>
                <a:spcPts val="0"/>
              </a:spcAft>
            </a:pPr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 b="0" err="1">
                <a:ea typeface="+mn-lt"/>
                <a:cs typeface="+mn-lt"/>
              </a:rPr>
              <a:t>Maintien</a:t>
            </a:r>
            <a:r>
              <a:rPr lang="en-US" sz="2400" b="0">
                <a:ea typeface="+mn-lt"/>
                <a:cs typeface="+mn-lt"/>
              </a:rPr>
              <a:t> de la </a:t>
            </a:r>
            <a:r>
              <a:rPr lang="en-US" sz="2400" b="0" err="1">
                <a:ea typeface="+mn-lt"/>
                <a:cs typeface="+mn-lt"/>
              </a:rPr>
              <a:t>température</a:t>
            </a:r>
            <a:r>
              <a:rPr lang="en-US" sz="2400" b="0">
                <a:ea typeface="+mn-lt"/>
                <a:cs typeface="+mn-lt"/>
              </a:rPr>
              <a:t> entre 32°C et 36°C</a:t>
            </a:r>
            <a:endParaRPr lang="en-US" sz="2400">
              <a:cs typeface="Segoe UI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245D289-CFB4-F78C-1730-38FCE3E357F5}"/>
              </a:ext>
            </a:extLst>
          </p:cNvPr>
          <p:cNvSpPr txBox="1">
            <a:spLocks/>
          </p:cNvSpPr>
          <p:nvPr/>
        </p:nvSpPr>
        <p:spPr>
          <a:xfrm>
            <a:off x="437535" y="3767428"/>
            <a:ext cx="8205019" cy="59664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000" err="1"/>
              <a:t>Contraintes</a:t>
            </a:r>
            <a:r>
              <a:rPr lang="en-US" sz="3000"/>
              <a:t> </a:t>
            </a:r>
            <a:r>
              <a:rPr lang="en-US" sz="3000" err="1"/>
              <a:t>environnementales</a:t>
            </a:r>
            <a:endParaRPr lang="fr-FR" sz="3000"/>
          </a:p>
        </p:txBody>
      </p:sp>
      <p:pic>
        <p:nvPicPr>
          <p:cNvPr id="9" name="Picture 2" descr="Gestion de Projet - Consulting &amp; Formations - Services Numériques à Annecy,  Chambéry, Annemasse et Grenoble - Groupe Si2A">
            <a:extLst>
              <a:ext uri="{FF2B5EF4-FFF2-40B4-BE49-F238E27FC236}">
                <a16:creationId xmlns:a16="http://schemas.microsoft.com/office/drawing/2014/main" id="{15960F0D-8DAB-61A5-5DAD-60798F56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316" y="1440974"/>
            <a:ext cx="3868861" cy="262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Ampoule GIF - Trouver sur GIFER">
            <a:extLst>
              <a:ext uri="{FF2B5EF4-FFF2-40B4-BE49-F238E27FC236}">
                <a16:creationId xmlns:a16="http://schemas.microsoft.com/office/drawing/2014/main" id="{0AA6C0CC-FF08-A6F9-9CA1-52B7EB204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783" y="4717574"/>
            <a:ext cx="1472705" cy="16072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DE8142F-DDED-96AC-FE66-531181CC7AE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968CD4F-2506-4568-B7A7-DEC1AE0040B2}" type="datetime4">
              <a:rPr lang="fr-FR" smtClean="0"/>
              <a:t>6 mai 2025</a:t>
            </a:fld>
            <a:endParaRPr lang="fr-F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835AF7-BECA-4260-BC9C-1CC572E05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09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CA600-FD6F-FAA0-69FD-09B6CB21A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798CFD-1B3D-99BD-AE2F-1BCF3686B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12" y="543744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Simon </a:t>
            </a:r>
            <a:endParaRPr lang="en-US">
              <a:cs typeface="Segoe U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616340E-1A51-F6B0-6B8D-FB332199D79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6D04F2-36E1-47A0-B220-BA483475C1B1}" type="datetime4">
              <a:rPr lang="fr-FR" smtClean="0"/>
              <a:t>6 mai 2025</a:t>
            </a:fld>
            <a:endParaRPr lang="fr-FR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19FB4D7-25B1-0BF6-60A9-8813BE6A93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30</a:t>
            </a:fld>
            <a:endParaRPr lang="fr-FR"/>
          </a:p>
        </p:txBody>
      </p:sp>
      <p:pic>
        <p:nvPicPr>
          <p:cNvPr id="2" name="Picture 4" descr="Arduino — Wikipédia">
            <a:extLst>
              <a:ext uri="{FF2B5EF4-FFF2-40B4-BE49-F238E27FC236}">
                <a16:creationId xmlns:a16="http://schemas.microsoft.com/office/drawing/2014/main" id="{0C1DEE95-EB49-2FDC-2C43-1769594B0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010" y="0"/>
            <a:ext cx="2299990" cy="17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D06383-C631-D956-059B-2EDBDB8FEA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263650"/>
            <a:ext cx="3098800" cy="492968"/>
          </a:xfrm>
        </p:spPr>
        <p:txBody>
          <a:bodyPr/>
          <a:lstStyle/>
          <a:p>
            <a:r>
              <a:rPr lang="fr-FR"/>
              <a:t>Evolution affichage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95AEDA-5CED-E17F-F603-4B42F8CC20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1812" b="-796"/>
          <a:stretch/>
        </p:blipFill>
        <p:spPr>
          <a:xfrm>
            <a:off x="316362" y="1627306"/>
            <a:ext cx="2941593" cy="3709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648A7-592C-D6BD-68B9-BA68190C2C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092" r="15750" b="10278"/>
          <a:stretch/>
        </p:blipFill>
        <p:spPr>
          <a:xfrm>
            <a:off x="6407977" y="1973649"/>
            <a:ext cx="3861058" cy="324208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7476310F-24EF-AB4F-2418-29F4D5ECA6E8}"/>
              </a:ext>
            </a:extLst>
          </p:cNvPr>
          <p:cNvSpPr/>
          <p:nvPr/>
        </p:nvSpPr>
        <p:spPr>
          <a:xfrm>
            <a:off x="4502318" y="3163265"/>
            <a:ext cx="828800" cy="415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05AA3A8-2106-2465-F6C0-CB32CAD01DE8}"/>
              </a:ext>
            </a:extLst>
          </p:cNvPr>
          <p:cNvSpPr/>
          <p:nvPr/>
        </p:nvSpPr>
        <p:spPr>
          <a:xfrm rot="16200000">
            <a:off x="6086886" y="-690273"/>
            <a:ext cx="346220" cy="12198626"/>
          </a:xfrm>
          <a:prstGeom prst="leftBrace">
            <a:avLst>
              <a:gd name="adj1" fmla="val 10659"/>
              <a:gd name="adj2" fmla="val 4865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09F534-BAD2-3A49-76A9-0D82E0E5A2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723" t="13736" r="67364" b="44860"/>
          <a:stretch/>
        </p:blipFill>
        <p:spPr>
          <a:xfrm rot="16200000">
            <a:off x="5668474" y="5303353"/>
            <a:ext cx="855052" cy="1432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AE26E4-F9DA-B42D-BB5B-CADB5881D3BF}"/>
              </a:ext>
            </a:extLst>
          </p:cNvPr>
          <p:cNvSpPr txBox="1"/>
          <p:nvPr/>
        </p:nvSpPr>
        <p:spPr>
          <a:xfrm>
            <a:off x="3839121" y="2754662"/>
            <a:ext cx="2393137" cy="246221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Teraterm</a:t>
            </a:r>
            <a:r>
              <a:rPr lang="fr-FR" sz="1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serial monitor Arduino IDE</a:t>
            </a:r>
          </a:p>
        </p:txBody>
      </p:sp>
      <p:pic>
        <p:nvPicPr>
          <p:cNvPr id="6146" name="Picture 2" descr="Equivalent, approximate, similar, equivalence icon - Download on Iconfinder">
            <a:extLst>
              <a:ext uri="{FF2B5EF4-FFF2-40B4-BE49-F238E27FC236}">
                <a16:creationId xmlns:a16="http://schemas.microsoft.com/office/drawing/2014/main" id="{26F75BDA-441C-BC3B-3E3D-E97177D2E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3612" y="3155522"/>
            <a:ext cx="546955" cy="54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B490318-C1C9-F620-3E9A-A6A637EE6F1F}"/>
              </a:ext>
            </a:extLst>
          </p:cNvPr>
          <p:cNvSpPr txBox="1"/>
          <p:nvPr/>
        </p:nvSpPr>
        <p:spPr>
          <a:xfrm>
            <a:off x="10647697" y="2899519"/>
            <a:ext cx="1396990" cy="246221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Equivalent format .txt</a:t>
            </a:r>
          </a:p>
        </p:txBody>
      </p:sp>
    </p:spTree>
    <p:extLst>
      <p:ext uri="{BB962C8B-B14F-4D97-AF65-F5344CB8AC3E}">
        <p14:creationId xmlns:p14="http://schemas.microsoft.com/office/powerpoint/2010/main" val="2178473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  <p:bldP spid="2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58F26-E34F-BC05-4CC4-91BA242F5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A31668-E8AB-D950-39C6-29ABA5B4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12" y="543744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Simon </a:t>
            </a:r>
            <a:endParaRPr lang="en-US">
              <a:cs typeface="Segoe UI"/>
            </a:endParaRP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7BD41A5-E346-E0D6-0615-33A9534FBC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6D04F2-36E1-47A0-B220-BA483475C1B1}" type="datetime4">
              <a:rPr lang="fr-FR" smtClean="0"/>
              <a:t>6 mai 2025</a:t>
            </a:fld>
            <a:endParaRPr lang="fr-FR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384FB8-3377-AFAD-0FCB-0DEEC465B7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31</a:t>
            </a:fld>
            <a:endParaRPr lang="fr-FR"/>
          </a:p>
        </p:txBody>
      </p:sp>
      <p:pic>
        <p:nvPicPr>
          <p:cNvPr id="2" name="Picture 4" descr="Arduino — Wikipédia">
            <a:extLst>
              <a:ext uri="{FF2B5EF4-FFF2-40B4-BE49-F238E27FC236}">
                <a16:creationId xmlns:a16="http://schemas.microsoft.com/office/drawing/2014/main" id="{A7A667B4-F6A7-38EC-92BE-260768038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010" y="0"/>
            <a:ext cx="2299990" cy="17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7D7CB-8AAB-FC22-4B14-ED9D77318AF0}"/>
              </a:ext>
            </a:extLst>
          </p:cNvPr>
          <p:cNvGrpSpPr/>
          <p:nvPr/>
        </p:nvGrpSpPr>
        <p:grpSpPr>
          <a:xfrm>
            <a:off x="8851900" y="2146300"/>
            <a:ext cx="3309956" cy="3156027"/>
            <a:chOff x="9081558" y="1938461"/>
            <a:chExt cx="2835275" cy="25770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F7DCBB-8429-81D0-6AA4-693E7FC23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1558" y="1938461"/>
              <a:ext cx="2835275" cy="2199514"/>
            </a:xfrm>
            <a:prstGeom prst="rect">
              <a:avLst/>
            </a:prstGeom>
          </p:spPr>
        </p:pic>
        <p:pic>
          <p:nvPicPr>
            <p:cNvPr id="5136" name="Picture 16" descr="Flèches, curseurs, pointeurs GIF sur fond transparent">
              <a:extLst>
                <a:ext uri="{FF2B5EF4-FFF2-40B4-BE49-F238E27FC236}">
                  <a16:creationId xmlns:a16="http://schemas.microsoft.com/office/drawing/2014/main" id="{EED1A8D9-8A60-8E52-B4D4-3CD0F8435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18" r="22505"/>
            <a:stretch/>
          </p:blipFill>
          <p:spPr bwMode="auto">
            <a:xfrm>
              <a:off x="9206210" y="3175582"/>
              <a:ext cx="1371600" cy="1339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8" descr="Wifi et Bluetooth, tous deux sans fil, quelle est la différence ? -  Bienvenue professionnel de l'informatique">
            <a:extLst>
              <a:ext uri="{FF2B5EF4-FFF2-40B4-BE49-F238E27FC236}">
                <a16:creationId xmlns:a16="http://schemas.microsoft.com/office/drawing/2014/main" id="{945BF0D9-D0D7-D390-9A8D-DC2AE26E4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271" y="5277342"/>
            <a:ext cx="1399768" cy="139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5A03B9BF-DF1E-BDCA-C6D0-E6FC80CE5B60}"/>
              </a:ext>
            </a:extLst>
          </p:cNvPr>
          <p:cNvSpPr/>
          <p:nvPr/>
        </p:nvSpPr>
        <p:spPr>
          <a:xfrm rot="16200000">
            <a:off x="10276539" y="3572915"/>
            <a:ext cx="427232" cy="3343402"/>
          </a:xfrm>
          <a:prstGeom prst="leftBrace">
            <a:avLst>
              <a:gd name="adj1" fmla="val 1065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6B2F0D-AEF1-88D9-3D3C-F7B181F19545}"/>
              </a:ext>
            </a:extLst>
          </p:cNvPr>
          <p:cNvSpPr txBox="1"/>
          <p:nvPr/>
        </p:nvSpPr>
        <p:spPr>
          <a:xfrm>
            <a:off x="8865413" y="1818401"/>
            <a:ext cx="1733241" cy="246221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Adresse web: 192.168.1.2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FE6827F-9CDB-6570-ED0A-4722B0C50F6F}"/>
              </a:ext>
            </a:extLst>
          </p:cNvPr>
          <p:cNvSpPr/>
          <p:nvPr/>
        </p:nvSpPr>
        <p:spPr>
          <a:xfrm>
            <a:off x="7915786" y="2945730"/>
            <a:ext cx="828800" cy="415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D69DA8-56FE-3195-E28C-718A559F7550}"/>
              </a:ext>
            </a:extLst>
          </p:cNvPr>
          <p:cNvSpPr txBox="1"/>
          <p:nvPr/>
        </p:nvSpPr>
        <p:spPr>
          <a:xfrm>
            <a:off x="7883849" y="2469374"/>
            <a:ext cx="936114" cy="400110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Passage affichage wifi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F772F7-9827-EFF0-C550-1AD83102AF8A}"/>
              </a:ext>
            </a:extLst>
          </p:cNvPr>
          <p:cNvSpPr txBox="1"/>
          <p:nvPr/>
        </p:nvSpPr>
        <p:spPr>
          <a:xfrm>
            <a:off x="145039" y="1229912"/>
            <a:ext cx="3228509" cy="4062651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EF8F8"/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15:27:35.308 -&gt; 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ets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Jul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29 2019 12:21:46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15:27:35.308 -&gt; 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15:27:35.308 -&gt; rst:0x1 (POWERON_RESET),boot:0x13 (SPI_FAST_FLASH_BOOT)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15:27:35.308 -&gt;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configsip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0, SPIWP:0xee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15:27:35.308 -&gt; clk_drv:0x00,q_drv:0x00,d_drv:0x00,cs0_drv:0x00,hd_drv:0x00,wp_drv:0x00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15:27:35.308 -&gt;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mode:DIO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clock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div:1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15:27:35.308 -&gt; load:0x3fff0030,len:4916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15:27:35.308 -&gt; load:0x40078000,len:16492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15:27:35.308 -&gt; load:0x40080400,len:4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15:27:35.308 -&gt; load:0x40080404,len:3524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15:27:35.308 -&gt; entry 0x400805b8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15:27:35.403 -&gt; ESP32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connected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UART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15:27:35.621 -&gt; Locating temp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sensors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devices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...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Found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4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devices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15:27:35.621 -&gt; 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15:27:35.621 -&gt;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Found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device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0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address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2820D4D90F000024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15:27:35.657 -&gt;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Found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device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1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address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288CD4D90F000005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15:27:35.657 -&gt;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Found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device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2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address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2811D4D90F0000FE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15:27:35.735 -&gt;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Found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device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3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with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address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28392CD90F000071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15:27:35.735 -&gt; I2C initialisé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15:27:35.735 -&gt; INA219 initialisé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15:27:36.381 -&gt; Capteur: 0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15:27:36.381 -&gt; M: 21.94°C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15:27:36.428 -&gt; Capteur: 1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15:27:36.428 -&gt; M: 21.00°C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15:27:36.474 -&gt; Capteur: 2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15:27:36.474 -&gt; M: 21.62°C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15:27:36.519 -&gt; Capteur: 3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15:27:36.519 -&gt; M: 21.50°C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15:27:36.551 -&gt; Bus Voltage:   13.96 V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15:27:36.551 -&gt; Shunt Voltage: 39.32 mV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15:27:36.551 -&gt;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Load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Voltage:  14.00 V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15:27:36.551 -&gt;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Current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      353.00 mA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15:27:36.551 -&gt; Power:         4928.00 mW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15:27:36.551 -&gt; 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15:27:39.182 -&gt; Capteur: 0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15:27:39.182 -&gt; M: 22.00°C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15:27:39.229 -&gt; Capteur: 1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15:27:39.229 -&gt; M: 21.00°C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15:27:39.266 -&gt; Capteur: 2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15:27:39.266 -&gt; M: 21.69°C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15:27:39.351 -&gt; Capteur: 3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15:27:39.351 -&gt; M: 21.50°C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15:27:39.351 -&gt; Bus Voltage:   13.96 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9E3027-6070-B2CE-83D1-515B039FAFD0}"/>
              </a:ext>
            </a:extLst>
          </p:cNvPr>
          <p:cNvSpPr txBox="1"/>
          <p:nvPr/>
        </p:nvSpPr>
        <p:spPr>
          <a:xfrm>
            <a:off x="3895987" y="1941511"/>
            <a:ext cx="3955926" cy="2677656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rgbClr val="FEF8F8"/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15:38:58.529 -&gt; rst:0x1 (POWERON_RESET),boot:0x13 (SPI_FAST_FLASH_BOOT)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15:38:58.529 -&gt;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configsip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0, SPIWP:0xee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15:38:58.529 -&gt; clk_drv:0x00,q_drv:0x00,d_drv:0x00,cs0_drv:0x00,hd_drv:0x00,wp_drv:0x00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15:38:58.529 -&gt;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mode:DIO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clock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div:1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15:38:58.529 -&gt; load:0x3fff0030,len:4916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15:38:58.529 -&gt; load:0x40078000,len:16492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15:38:58.529 -&gt; load:0x40080400,len:4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15:38:58.529 -&gt; load:0x40080404,len:3524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15:38:58.529 -&gt; entry 0x400805b8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15:38:58.641 -&gt; I: ESP32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connected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to UART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15:38:58.872 -&gt; I: Locating temp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sensors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devices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...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15:38:58.872 -&gt;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Found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4 </a:t>
            </a:r>
            <a:r>
              <a:rPr lang="fr-FR" sz="60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devices</a:t>
            </a:r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15:38:58.872 -&gt; I: SENSOR: 0 ADDRESS: 2820D4D90F000024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15:38:58.912 -&gt; I: SENSOR: 1 ADDRESS: 288CD4D90F000005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15:38:58.912 -&gt; I: SENSOR: 2 ADDRESS: 2811D4D90F0000FE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15:38:58.991 -&gt; I: SENSOR: 3 ADDRESS: 28392CD90F000071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15:38:58.991 -&gt; I: I2C initialisé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15:38:58.991 -&gt; I: INA219 initialisé et calibré pour utilisation: 32V,2A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15:38:59.634 -&gt; I: Capteur: 0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15:38:59.634 -&gt; M: 25.25°C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15:38:59.680 -&gt; I: Capteur: 1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15:38:59.680 -&gt; M: 23.56°C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15:38:59.726 -&gt; I: Capteur: 2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15:38:59.726 -&gt; M: 25.69°C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15:38:59.771 -&gt; I: Capteur: 3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15:38:59.804 -&gt; M: 26.00°C</a:t>
            </a:r>
          </a:p>
          <a:p>
            <a:r>
              <a:rPr lang="fr-FR" sz="60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15:38:59.804 -&gt; M:VBUS:    13.96 V  VSHUNT:  7.99 mV  VLOAD:   13.97 V  CURRENT: 73.20 mA  POWER:   1.02 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17B8B-EC6C-2999-1355-398A12ADAB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723" t="13736" r="67364" b="44860"/>
          <a:stretch/>
        </p:blipFill>
        <p:spPr>
          <a:xfrm rot="16200000">
            <a:off x="5668474" y="5303353"/>
            <a:ext cx="855052" cy="1432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015B9FE0-8758-B460-D8F8-30DF8A65958E}"/>
              </a:ext>
            </a:extLst>
          </p:cNvPr>
          <p:cNvSpPr/>
          <p:nvPr/>
        </p:nvSpPr>
        <p:spPr>
          <a:xfrm>
            <a:off x="3000345" y="2945731"/>
            <a:ext cx="828800" cy="4159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6CA8E5-1C88-6220-2961-E7E2702DDDF2}"/>
              </a:ext>
            </a:extLst>
          </p:cNvPr>
          <p:cNvSpPr txBox="1"/>
          <p:nvPr/>
        </p:nvSpPr>
        <p:spPr>
          <a:xfrm>
            <a:off x="3000345" y="2552049"/>
            <a:ext cx="715758" cy="246221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évolution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7B672D8-4252-679F-417D-5B2842EA9ACE}"/>
              </a:ext>
            </a:extLst>
          </p:cNvPr>
          <p:cNvSpPr/>
          <p:nvPr/>
        </p:nvSpPr>
        <p:spPr>
          <a:xfrm rot="16200000">
            <a:off x="3598790" y="1329027"/>
            <a:ext cx="346220" cy="8160026"/>
          </a:xfrm>
          <a:prstGeom prst="leftBrace">
            <a:avLst>
              <a:gd name="adj1" fmla="val 10659"/>
              <a:gd name="adj2" fmla="val 781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307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 animBg="1"/>
      <p:bldP spid="27" grpId="0" animBg="1"/>
      <p:bldP spid="28" grpId="0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995467"/>
            <a:ext cx="9141397" cy="615553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  <a:cs typeface="Segoe UI"/>
              </a:rPr>
              <a:t>Avez-vous des questions 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BC92DE-1779-4A44-AED9-0261C2497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 wrap="square" lIns="0" tIns="0" rIns="0" bIns="0" anchor="t">
            <a:noAutofit/>
          </a:bodyPr>
          <a:lstStyle/>
          <a:p>
            <a:r>
              <a:rPr lang="en-US" altLang="en-US"/>
              <a:t>Merci pour votre attention</a:t>
            </a:r>
            <a:endParaRPr lang="fr-FR"/>
          </a:p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FCD63-7AC0-B4CC-E2FE-E248C9E6FE7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C696059-DF3F-4256-A38D-42019D09531D}" type="datetime4">
              <a:rPr lang="fr-FR" smtClean="0"/>
              <a:t>6 mai 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70195-B5FB-DF15-EFCB-91D82F62618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EE8C019-0A68-679B-5A96-784553E77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EF2D748-D4A8-A29F-4753-C4C32120E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42012" y="2766219"/>
            <a:ext cx="6455127" cy="1325563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en-US" b="0">
                <a:ea typeface="+mj-lt"/>
                <a:cs typeface="+mj-lt"/>
              </a:rPr>
              <a:t>Système de </a:t>
            </a:r>
            <a:r>
              <a:rPr lang="en-US" b="0" err="1">
                <a:ea typeface="+mj-lt"/>
                <a:cs typeface="+mj-lt"/>
              </a:rPr>
              <a:t>Chauffage</a:t>
            </a:r>
            <a:r>
              <a:rPr lang="en-US" b="0">
                <a:ea typeface="+mj-lt"/>
                <a:cs typeface="+mj-lt"/>
              </a:rPr>
              <a:t> de Ruche Solaire avec ESP32</a:t>
            </a:r>
            <a:endParaRPr lang="fr-FR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8657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4F486E-B4D6-E3E5-886E-0428358D1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1DA1B-FD8B-5703-E7E1-515E61DD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/>
              <a:t>Objectif</a:t>
            </a:r>
            <a:endParaRPr lang="fr-FR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D24C86-C18B-47F2-4433-F9D27210FC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2280826"/>
            <a:ext cx="10667999" cy="1158237"/>
          </a:xfrm>
        </p:spPr>
        <p:txBody>
          <a:bodyPr lIns="91440" tIns="45720" rIns="91440" bIns="45720" anchor="t"/>
          <a:lstStyle/>
          <a:p>
            <a:r>
              <a:rPr lang="en-US" sz="3600" err="1">
                <a:ea typeface="+mn-lt"/>
                <a:cs typeface="+mn-lt"/>
              </a:rPr>
              <a:t>Développer</a:t>
            </a:r>
            <a:r>
              <a:rPr lang="en-US" sz="3600">
                <a:ea typeface="+mn-lt"/>
                <a:cs typeface="+mn-lt"/>
              </a:rPr>
              <a:t> un </a:t>
            </a:r>
            <a:r>
              <a:rPr lang="en-US" sz="3600" err="1">
                <a:ea typeface="+mn-lt"/>
                <a:cs typeface="+mn-lt"/>
              </a:rPr>
              <a:t>système</a:t>
            </a:r>
            <a:r>
              <a:rPr lang="en-US" sz="3600">
                <a:ea typeface="+mn-lt"/>
                <a:cs typeface="+mn-lt"/>
              </a:rPr>
              <a:t> de </a:t>
            </a:r>
            <a:r>
              <a:rPr lang="en-US" sz="3600" err="1">
                <a:ea typeface="+mn-lt"/>
                <a:cs typeface="+mn-lt"/>
              </a:rPr>
              <a:t>chauffage</a:t>
            </a:r>
            <a:r>
              <a:rPr lang="en-US" sz="3600">
                <a:ea typeface="+mn-lt"/>
                <a:cs typeface="+mn-lt"/>
              </a:rPr>
              <a:t> pour </a:t>
            </a:r>
            <a:r>
              <a:rPr lang="en-US" sz="3600" err="1">
                <a:ea typeface="+mn-lt"/>
                <a:cs typeface="+mn-lt"/>
              </a:rPr>
              <a:t>ruche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utilisant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l'énergie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solaire</a:t>
            </a:r>
            <a:r>
              <a:rPr lang="en-US" sz="3600">
                <a:ea typeface="+mn-lt"/>
                <a:cs typeface="+mn-lt"/>
              </a:rPr>
              <a:t> pour </a:t>
            </a:r>
            <a:r>
              <a:rPr lang="en-US" sz="3600" err="1">
                <a:ea typeface="+mn-lt"/>
                <a:cs typeface="+mn-lt"/>
              </a:rPr>
              <a:t>maintenir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une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température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optimale</a:t>
            </a:r>
            <a:r>
              <a:rPr lang="en-US" sz="3600">
                <a:ea typeface="+mn-lt"/>
                <a:cs typeface="+mn-lt"/>
              </a:rPr>
              <a:t> pour les </a:t>
            </a:r>
            <a:r>
              <a:rPr lang="en-US" sz="3600" err="1">
                <a:ea typeface="+mn-lt"/>
                <a:cs typeface="+mn-lt"/>
              </a:rPr>
              <a:t>larves</a:t>
            </a:r>
            <a:r>
              <a:rPr lang="en-US" sz="3600">
                <a:ea typeface="+mn-lt"/>
                <a:cs typeface="+mn-lt"/>
              </a:rPr>
              <a:t> </a:t>
            </a:r>
            <a:r>
              <a:rPr lang="en-US" sz="3600" err="1">
                <a:ea typeface="+mn-lt"/>
                <a:cs typeface="+mn-lt"/>
              </a:rPr>
              <a:t>d'abeilles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E27E45-4F77-57CA-A2DC-93B9E78EBDC7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L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C3611-EFA1-51BF-E235-BBFFB99D4AB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9F3E4BD-78B2-4C2B-9858-6608A5E85501}" type="datetime4">
              <a:rPr lang="fr-FR" smtClean="0"/>
              <a:t>6 mai 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BDEE5-E9FF-E6E9-9061-A691228C42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96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F9852B-FEBD-E261-A7B9-A36270409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C62B3-163C-BF6E-C636-DE28A5B0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68" y="446297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err="1"/>
              <a:t>Contexte</a:t>
            </a:r>
            <a:endParaRPr lang="fr-FR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7D28EE-014F-E19F-FBBD-62209B38E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405" y="2032967"/>
            <a:ext cx="10667999" cy="1848722"/>
          </a:xfrm>
        </p:spPr>
        <p:txBody>
          <a:bodyPr lIns="91440" tIns="45720" rIns="91440" bIns="45720" anchor="t"/>
          <a:lstStyle/>
          <a:p>
            <a:r>
              <a:rPr lang="en-US" sz="2800">
                <a:ea typeface="+mn-lt"/>
                <a:cs typeface="+mn-lt"/>
              </a:rPr>
              <a:t>Afin de </a:t>
            </a:r>
            <a:r>
              <a:rPr lang="en-US" sz="2800" err="1">
                <a:ea typeface="+mn-lt"/>
                <a:cs typeface="+mn-lt"/>
              </a:rPr>
              <a:t>maintenir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une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température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optimale</a:t>
            </a:r>
            <a:r>
              <a:rPr lang="en-US" sz="2800">
                <a:ea typeface="+mn-lt"/>
                <a:cs typeface="+mn-lt"/>
              </a:rPr>
              <a:t> dans les </a:t>
            </a:r>
            <a:r>
              <a:rPr lang="en-US" sz="2800" err="1">
                <a:ea typeface="+mn-lt"/>
                <a:cs typeface="+mn-lt"/>
              </a:rPr>
              <a:t>ruches</a:t>
            </a:r>
            <a:r>
              <a:rPr lang="en-US" sz="2800">
                <a:ea typeface="+mn-lt"/>
                <a:cs typeface="+mn-lt"/>
              </a:rPr>
              <a:t> pendant </a:t>
            </a:r>
            <a:r>
              <a:rPr lang="en-US" sz="2800" err="1">
                <a:ea typeface="+mn-lt"/>
                <a:cs typeface="+mn-lt"/>
              </a:rPr>
              <a:t>l’hiver</a:t>
            </a:r>
            <a:r>
              <a:rPr lang="en-US" sz="2800">
                <a:ea typeface="+mn-lt"/>
                <a:cs typeface="+mn-lt"/>
              </a:rPr>
              <a:t> pour </a:t>
            </a:r>
            <a:r>
              <a:rPr lang="en-US" sz="2800" err="1">
                <a:ea typeface="+mn-lt"/>
                <a:cs typeface="+mn-lt"/>
              </a:rPr>
              <a:t>protéger</a:t>
            </a:r>
            <a:r>
              <a:rPr lang="en-US" sz="2800">
                <a:ea typeface="+mn-lt"/>
                <a:cs typeface="+mn-lt"/>
              </a:rPr>
              <a:t> les </a:t>
            </a:r>
            <a:r>
              <a:rPr lang="en-US" sz="2800" err="1">
                <a:ea typeface="+mn-lt"/>
                <a:cs typeface="+mn-lt"/>
              </a:rPr>
              <a:t>abeilles</a:t>
            </a:r>
            <a:r>
              <a:rPr lang="en-US" sz="2800">
                <a:ea typeface="+mn-lt"/>
                <a:cs typeface="+mn-lt"/>
              </a:rPr>
              <a:t> du </a:t>
            </a:r>
            <a:r>
              <a:rPr lang="en-US" sz="2800" err="1">
                <a:ea typeface="+mn-lt"/>
                <a:cs typeface="+mn-lt"/>
              </a:rPr>
              <a:t>froid</a:t>
            </a:r>
            <a:r>
              <a:rPr lang="en-US" sz="280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favoriser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leur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survie</a:t>
            </a:r>
            <a:r>
              <a:rPr lang="en-US" sz="2800">
                <a:ea typeface="+mn-lt"/>
                <a:cs typeface="+mn-lt"/>
              </a:rPr>
              <a:t> et </a:t>
            </a:r>
            <a:r>
              <a:rPr lang="en-US" sz="2800" err="1">
                <a:ea typeface="+mn-lt"/>
                <a:cs typeface="+mn-lt"/>
              </a:rPr>
              <a:t>leur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activité</a:t>
            </a:r>
            <a:r>
              <a:rPr lang="en-US" sz="280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en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utilisant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une</a:t>
            </a:r>
            <a:r>
              <a:rPr lang="en-US" sz="2800">
                <a:ea typeface="+mn-lt"/>
                <a:cs typeface="+mn-lt"/>
              </a:rPr>
              <a:t> source </a:t>
            </a:r>
            <a:r>
              <a:rPr lang="en-US" sz="2800" err="1">
                <a:ea typeface="+mn-lt"/>
                <a:cs typeface="+mn-lt"/>
              </a:rPr>
              <a:t>d’énergie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autonome</a:t>
            </a:r>
            <a:r>
              <a:rPr lang="en-US" sz="2800">
                <a:ea typeface="+mn-lt"/>
                <a:cs typeface="+mn-lt"/>
              </a:rPr>
              <a:t> et durable</a:t>
            </a:r>
            <a:endParaRPr lang="fr-FR" sz="2400">
              <a:cs typeface="Segoe UI"/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098EB0D-6063-9037-8E77-71671DF15CE7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L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2E9060-28EA-A7F8-A595-C95B85F479C6}"/>
              </a:ext>
            </a:extLst>
          </p:cNvPr>
          <p:cNvSpPr txBox="1">
            <a:spLocks/>
          </p:cNvSpPr>
          <p:nvPr/>
        </p:nvSpPr>
        <p:spPr>
          <a:xfrm>
            <a:off x="680768" y="1381654"/>
            <a:ext cx="10591800" cy="6463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600">
                <a:solidFill>
                  <a:schemeClr val="bg1"/>
                </a:solidFill>
              </a:rPr>
              <a:t>Dans </a:t>
            </a:r>
            <a:r>
              <a:rPr lang="en-US" sz="2600" err="1">
                <a:solidFill>
                  <a:schemeClr val="bg1"/>
                </a:solidFill>
              </a:rPr>
              <a:t>quel</a:t>
            </a:r>
            <a:r>
              <a:rPr lang="en-US" sz="2600">
                <a:solidFill>
                  <a:schemeClr val="bg1"/>
                </a:solidFill>
              </a:rPr>
              <a:t> but ?</a:t>
            </a:r>
            <a:endParaRPr lang="fr-FR" sz="2600">
              <a:solidFill>
                <a:schemeClr val="bg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2E7EBF-779F-0967-82AB-D7257A2C46E3}"/>
              </a:ext>
            </a:extLst>
          </p:cNvPr>
          <p:cNvSpPr txBox="1">
            <a:spLocks/>
          </p:cNvSpPr>
          <p:nvPr/>
        </p:nvSpPr>
        <p:spPr>
          <a:xfrm>
            <a:off x="642669" y="4177500"/>
            <a:ext cx="10591800" cy="6463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600">
                <a:solidFill>
                  <a:schemeClr val="bg1"/>
                </a:solidFill>
              </a:rPr>
              <a:t>Pour qui ?</a:t>
            </a:r>
            <a:endParaRPr lang="fr-FR" sz="2600">
              <a:solidFill>
                <a:schemeClr val="bg1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25D2097-3A35-B88A-C413-B2A01CEE2E87}"/>
              </a:ext>
            </a:extLst>
          </p:cNvPr>
          <p:cNvSpPr txBox="1">
            <a:spLocks/>
          </p:cNvSpPr>
          <p:nvPr/>
        </p:nvSpPr>
        <p:spPr>
          <a:xfrm>
            <a:off x="593786" y="4830801"/>
            <a:ext cx="10667999" cy="18487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>
                <a:ea typeface="+mn-lt"/>
                <a:cs typeface="+mn-lt"/>
              </a:rPr>
              <a:t>Pour les </a:t>
            </a:r>
            <a:r>
              <a:rPr lang="en-US" sz="2800" err="1">
                <a:ea typeface="+mn-lt"/>
                <a:cs typeface="+mn-lt"/>
              </a:rPr>
              <a:t>ruches</a:t>
            </a:r>
            <a:r>
              <a:rPr lang="en-US" sz="2800">
                <a:ea typeface="+mn-lt"/>
                <a:cs typeface="+mn-lt"/>
              </a:rPr>
              <a:t> de M. Peter </a:t>
            </a:r>
            <a:r>
              <a:rPr lang="en-US" sz="2800" err="1">
                <a:ea typeface="+mn-lt"/>
                <a:cs typeface="+mn-lt"/>
              </a:rPr>
              <a:t>localisées</a:t>
            </a:r>
            <a:r>
              <a:rPr lang="en-US" sz="2800">
                <a:ea typeface="+mn-lt"/>
                <a:cs typeface="+mn-lt"/>
              </a:rPr>
              <a:t> à Polytech </a:t>
            </a:r>
            <a:endParaRPr lang="en-US" sz="2800">
              <a:cs typeface="Segoe U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CA81C-2F5F-33E8-D878-BC1C7A8B98A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BF81DD9-1535-4930-88F5-2DE82D79882E}" type="datetime4">
              <a:rPr lang="fr-FR" smtClean="0"/>
              <a:t>6 mai 2025</a:t>
            </a:fld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92872-3D10-9CEE-0800-937D59578BD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772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C4117F-887C-A0FC-C3C5-B7F460BB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35A48F-538C-056F-EEB9-EA3B7D80C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535" y="275334"/>
            <a:ext cx="6477000" cy="596645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err="1"/>
              <a:t>Général</a:t>
            </a:r>
            <a:endParaRPr lang="fr-FR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921A5A-7356-A42C-908F-FA82788CB6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9547" y="1032505"/>
            <a:ext cx="6477000" cy="2487057"/>
          </a:xfrm>
        </p:spPr>
        <p:txBody>
          <a:bodyPr lIns="91440" tIns="45720" rIns="91440" bIns="45720" anchor="t"/>
          <a:lstStyle/>
          <a:p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>
                <a:ea typeface="+mn-lt"/>
                <a:cs typeface="+mn-lt"/>
              </a:rPr>
              <a:t>Budge</a:t>
            </a:r>
            <a:r>
              <a:rPr lang="en-US" sz="2400" b="0">
                <a:ea typeface="+mn-lt"/>
                <a:cs typeface="+mn-lt"/>
              </a:rPr>
              <a:t>t : 50€ par </a:t>
            </a:r>
            <a:r>
              <a:rPr lang="en-US" sz="2400" b="0" err="1">
                <a:ea typeface="+mn-lt"/>
                <a:cs typeface="+mn-lt"/>
              </a:rPr>
              <a:t>ruche</a:t>
            </a:r>
            <a:endParaRPr lang="fr-FR" sz="2400">
              <a:ea typeface="+mn-lt"/>
              <a:cs typeface="+mn-lt"/>
            </a:endParaRPr>
          </a:p>
          <a:p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 err="1">
                <a:ea typeface="+mn-lt"/>
                <a:cs typeface="+mn-lt"/>
              </a:rPr>
              <a:t>Délais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b="0">
                <a:ea typeface="+mn-lt"/>
                <a:cs typeface="+mn-lt"/>
              </a:rPr>
              <a:t>: 8 </a:t>
            </a:r>
            <a:r>
              <a:rPr lang="en-US" sz="2400" b="0" err="1">
                <a:ea typeface="+mn-lt"/>
                <a:cs typeface="+mn-lt"/>
              </a:rPr>
              <a:t>mois</a:t>
            </a:r>
            <a:endParaRPr lang="en-US" sz="2400">
              <a:ea typeface="+mn-lt"/>
              <a:cs typeface="+mn-lt"/>
            </a:endParaRPr>
          </a:p>
          <a:p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>
                <a:ea typeface="+mn-lt"/>
                <a:cs typeface="+mn-lt"/>
              </a:rPr>
              <a:t>Maître </a:t>
            </a:r>
            <a:r>
              <a:rPr lang="en-US" sz="2400" err="1">
                <a:ea typeface="+mn-lt"/>
                <a:cs typeface="+mn-lt"/>
              </a:rPr>
              <a:t>d’ouvrage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b="0">
                <a:ea typeface="+mn-lt"/>
                <a:cs typeface="+mn-lt"/>
              </a:rPr>
              <a:t>: M. Peter (</a:t>
            </a:r>
            <a:r>
              <a:rPr lang="en-US" sz="2400" b="0" err="1">
                <a:ea typeface="+mn-lt"/>
                <a:cs typeface="+mn-lt"/>
              </a:rPr>
              <a:t>professeur</a:t>
            </a:r>
            <a:r>
              <a:rPr lang="en-US" sz="2400" b="0">
                <a:ea typeface="+mn-lt"/>
                <a:cs typeface="+mn-lt"/>
              </a:rPr>
              <a:t> &amp; </a:t>
            </a:r>
            <a:r>
              <a:rPr lang="en-US" sz="2400" b="0" err="1">
                <a:ea typeface="+mn-lt"/>
                <a:cs typeface="+mn-lt"/>
              </a:rPr>
              <a:t>apiculteur</a:t>
            </a:r>
            <a:r>
              <a:rPr lang="en-US" sz="2400" b="0">
                <a:ea typeface="+mn-lt"/>
                <a:cs typeface="+mn-lt"/>
              </a:rPr>
              <a:t>)</a:t>
            </a:r>
            <a:endParaRPr lang="en-US" sz="2400">
              <a:ea typeface="+mn-lt"/>
              <a:cs typeface="+mn-lt"/>
            </a:endParaRPr>
          </a:p>
          <a:p>
            <a:r>
              <a:rPr lang="en-US" sz="2400">
                <a:ea typeface="+mn-lt"/>
                <a:cs typeface="+mn-lt"/>
              </a:rPr>
              <a:t>- Maître </a:t>
            </a:r>
            <a:r>
              <a:rPr lang="en-US" sz="2400" err="1">
                <a:ea typeface="+mn-lt"/>
                <a:cs typeface="+mn-lt"/>
              </a:rPr>
              <a:t>d’œuvre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b="0">
                <a:ea typeface="+mn-lt"/>
                <a:cs typeface="+mn-lt"/>
              </a:rPr>
              <a:t>: </a:t>
            </a:r>
            <a:r>
              <a:rPr lang="en-US" sz="2400" b="0" err="1">
                <a:ea typeface="+mn-lt"/>
                <a:cs typeface="+mn-lt"/>
              </a:rPr>
              <a:t>Essaim</a:t>
            </a:r>
            <a:r>
              <a:rPr lang="en-US" sz="2400" b="0">
                <a:ea typeface="+mn-lt"/>
                <a:cs typeface="+mn-lt"/>
              </a:rPr>
              <a:t> </a:t>
            </a:r>
            <a:r>
              <a:rPr lang="en-US" sz="2400" b="0" err="1">
                <a:ea typeface="+mn-lt"/>
                <a:cs typeface="+mn-lt"/>
              </a:rPr>
              <a:t>Polymiel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0FE0A74-7D9D-C0BB-9BF1-DB341B7DC8F5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E84DC-403E-E1E2-93D0-D985A7D98E39}"/>
              </a:ext>
            </a:extLst>
          </p:cNvPr>
          <p:cNvSpPr txBox="1">
            <a:spLocks/>
          </p:cNvSpPr>
          <p:nvPr/>
        </p:nvSpPr>
        <p:spPr>
          <a:xfrm>
            <a:off x="319547" y="4666339"/>
            <a:ext cx="6818671" cy="1844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 b="0" err="1">
                <a:ea typeface="+mn-lt"/>
                <a:cs typeface="+mn-lt"/>
              </a:rPr>
              <a:t>Climat</a:t>
            </a:r>
            <a:r>
              <a:rPr lang="en-US" sz="2400" b="0">
                <a:ea typeface="+mn-lt"/>
                <a:cs typeface="+mn-lt"/>
              </a:rPr>
              <a:t> </a:t>
            </a:r>
            <a:r>
              <a:rPr lang="en-US" sz="2400" b="0" err="1">
                <a:ea typeface="+mn-lt"/>
                <a:cs typeface="+mn-lt"/>
              </a:rPr>
              <a:t>méditerranéen</a:t>
            </a:r>
            <a:r>
              <a:rPr lang="en-US" sz="2400" b="0">
                <a:ea typeface="+mn-lt"/>
                <a:cs typeface="+mn-lt"/>
              </a:rPr>
              <a:t>, usage au printemps</a:t>
            </a:r>
            <a:endParaRPr lang="fr-FR" sz="2400">
              <a:ea typeface="+mn-lt"/>
              <a:cs typeface="+mn-lt"/>
            </a:endParaRPr>
          </a:p>
          <a:p>
            <a:pPr fontAlgn="auto">
              <a:spcAft>
                <a:spcPts val="0"/>
              </a:spcAft>
            </a:pPr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 b="0" err="1">
                <a:ea typeface="+mn-lt"/>
                <a:cs typeface="+mn-lt"/>
              </a:rPr>
              <a:t>Résistance</a:t>
            </a:r>
            <a:r>
              <a:rPr lang="en-US" sz="2400" b="0">
                <a:ea typeface="+mn-lt"/>
                <a:cs typeface="+mn-lt"/>
              </a:rPr>
              <a:t> aux </a:t>
            </a:r>
            <a:r>
              <a:rPr lang="en-US" sz="2400" b="0" err="1">
                <a:ea typeface="+mn-lt"/>
                <a:cs typeface="+mn-lt"/>
              </a:rPr>
              <a:t>intempéries</a:t>
            </a:r>
            <a:r>
              <a:rPr lang="en-US" sz="2400" b="0">
                <a:ea typeface="+mn-lt"/>
                <a:cs typeface="+mn-lt"/>
              </a:rPr>
              <a:t> (</a:t>
            </a:r>
            <a:r>
              <a:rPr lang="en-US" sz="2400" b="0" err="1">
                <a:ea typeface="+mn-lt"/>
                <a:cs typeface="+mn-lt"/>
              </a:rPr>
              <a:t>humidité</a:t>
            </a:r>
            <a:r>
              <a:rPr lang="en-US" sz="2400" b="0">
                <a:ea typeface="+mn-lt"/>
                <a:cs typeface="+mn-lt"/>
              </a:rPr>
              <a:t>, vent, gel)</a:t>
            </a:r>
            <a:endParaRPr lang="en-US" sz="2400">
              <a:cs typeface="Segoe UI"/>
            </a:endParaRPr>
          </a:p>
          <a:p>
            <a:pPr fontAlgn="auto">
              <a:spcAft>
                <a:spcPts val="0"/>
              </a:spcAft>
            </a:pPr>
            <a:r>
              <a:rPr lang="en-US" sz="2400" b="0">
                <a:ea typeface="+mn-lt"/>
                <a:cs typeface="+mn-lt"/>
              </a:rPr>
              <a:t>- </a:t>
            </a:r>
            <a:r>
              <a:rPr lang="en-US" sz="2400" b="0" err="1">
                <a:ea typeface="+mn-lt"/>
                <a:cs typeface="+mn-lt"/>
              </a:rPr>
              <a:t>Maintien</a:t>
            </a:r>
            <a:r>
              <a:rPr lang="en-US" sz="2400" b="0">
                <a:ea typeface="+mn-lt"/>
                <a:cs typeface="+mn-lt"/>
              </a:rPr>
              <a:t> de la </a:t>
            </a:r>
            <a:r>
              <a:rPr lang="en-US" sz="2400" b="0" err="1">
                <a:ea typeface="+mn-lt"/>
                <a:cs typeface="+mn-lt"/>
              </a:rPr>
              <a:t>température</a:t>
            </a:r>
            <a:r>
              <a:rPr lang="en-US" sz="2400" b="0">
                <a:ea typeface="+mn-lt"/>
                <a:cs typeface="+mn-lt"/>
              </a:rPr>
              <a:t> entre 32°C et 36°C</a:t>
            </a:r>
            <a:endParaRPr lang="en-US" sz="2400">
              <a:cs typeface="Segoe UI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9BEFD8-6762-2F19-4C21-BFD0CACDCCEB}"/>
              </a:ext>
            </a:extLst>
          </p:cNvPr>
          <p:cNvSpPr txBox="1">
            <a:spLocks/>
          </p:cNvSpPr>
          <p:nvPr/>
        </p:nvSpPr>
        <p:spPr>
          <a:xfrm>
            <a:off x="437535" y="3767428"/>
            <a:ext cx="8205019" cy="59664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000" err="1"/>
              <a:t>Contraintes</a:t>
            </a:r>
            <a:r>
              <a:rPr lang="en-US" sz="3000"/>
              <a:t> </a:t>
            </a:r>
            <a:r>
              <a:rPr lang="en-US" sz="3000" err="1"/>
              <a:t>environnementales</a:t>
            </a:r>
            <a:endParaRPr lang="fr-FR" sz="300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4B27FFA-EEDC-4628-719C-E4AB51E12D5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AD2CC08-4780-4F8D-BF68-9D5936A0D18D}" type="datetime4">
              <a:rPr lang="fr-FR" smtClean="0"/>
              <a:t>6 mai 2025</a:t>
            </a:fld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4F86E3-C8FA-25AB-0741-403E8171FD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945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2AD8E-4C7C-4A1B-89B1-9A0997F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err="1"/>
              <a:t>Plannification</a:t>
            </a:r>
            <a:endParaRPr lang="fr-FR" err="1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8ACB1-6D36-496B-91DD-D1C3128C1C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 lIns="91440" tIns="45720" rIns="91440" bIns="45720" anchor="t"/>
          <a:lstStyle/>
          <a:p>
            <a:r>
              <a:rPr lang="en-US" b="0" err="1">
                <a:ea typeface="+mn-lt"/>
                <a:cs typeface="+mn-lt"/>
              </a:rPr>
              <a:t>Mois</a:t>
            </a:r>
            <a:r>
              <a:rPr lang="en-US" b="0">
                <a:ea typeface="+mn-lt"/>
                <a:cs typeface="+mn-lt"/>
              </a:rPr>
              <a:t> 1-6 : Étude et conception</a:t>
            </a:r>
            <a:endParaRPr lang="fr-FR">
              <a:ea typeface="+mn-lt"/>
              <a:cs typeface="+mn-lt"/>
            </a:endParaRPr>
          </a:p>
          <a:p>
            <a:r>
              <a:rPr lang="en-US" b="0" err="1">
                <a:ea typeface="+mn-lt"/>
                <a:cs typeface="+mn-lt"/>
              </a:rPr>
              <a:t>Mois</a:t>
            </a:r>
            <a:r>
              <a:rPr lang="en-US" b="0">
                <a:ea typeface="+mn-lt"/>
                <a:cs typeface="+mn-lt"/>
              </a:rPr>
              <a:t> 7 : </a:t>
            </a:r>
            <a:r>
              <a:rPr lang="en-US" b="0" err="1">
                <a:ea typeface="+mn-lt"/>
                <a:cs typeface="+mn-lt"/>
              </a:rPr>
              <a:t>Prototypage</a:t>
            </a:r>
            <a:endParaRPr lang="en-US" b="0">
              <a:ea typeface="+mn-lt"/>
              <a:cs typeface="+mn-lt"/>
            </a:endParaRPr>
          </a:p>
          <a:p>
            <a:r>
              <a:rPr lang="en-US" b="0" err="1">
                <a:ea typeface="+mn-lt"/>
                <a:cs typeface="+mn-lt"/>
              </a:rPr>
              <a:t>Mois</a:t>
            </a:r>
            <a:r>
              <a:rPr lang="en-US" b="0">
                <a:ea typeface="+mn-lt"/>
                <a:cs typeface="+mn-lt"/>
              </a:rPr>
              <a:t> 8 : Tests et </a:t>
            </a:r>
            <a:r>
              <a:rPr lang="en-US" b="0" err="1">
                <a:ea typeface="+mn-lt"/>
                <a:cs typeface="+mn-lt"/>
              </a:rPr>
              <a:t>ajustements</a:t>
            </a:r>
            <a:endParaRPr lang="en-US" b="0">
              <a:ea typeface="+mn-lt"/>
              <a:cs typeface="+mn-lt"/>
            </a:endParaRPr>
          </a:p>
          <a:p>
            <a:r>
              <a:rPr lang="en-US" b="0" strike="sngStrike" err="1">
                <a:ea typeface="+mn-lt"/>
                <a:cs typeface="+mn-lt"/>
              </a:rPr>
              <a:t>Mois</a:t>
            </a:r>
            <a:r>
              <a:rPr lang="en-US" b="0" strike="sngStrike">
                <a:ea typeface="+mn-lt"/>
                <a:cs typeface="+mn-lt"/>
              </a:rPr>
              <a:t> 9 : Installation et mise </a:t>
            </a:r>
            <a:r>
              <a:rPr lang="en-US" b="0" strike="sngStrike" err="1">
                <a:ea typeface="+mn-lt"/>
                <a:cs typeface="+mn-lt"/>
              </a:rPr>
              <a:t>en</a:t>
            </a:r>
            <a:r>
              <a:rPr lang="en-US" b="0" strike="sngStrike">
                <a:ea typeface="+mn-lt"/>
                <a:cs typeface="+mn-lt"/>
              </a:rPr>
              <a:t> service </a:t>
            </a:r>
          </a:p>
          <a:p>
            <a:endParaRPr lang="en-US" b="0">
              <a:ea typeface="+mn-lt"/>
              <a:cs typeface="+mn-lt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3521FF3-23FB-2D80-C00E-D3D02C89AC6F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M</a:t>
            </a:r>
          </a:p>
        </p:txBody>
      </p:sp>
      <p:sp>
        <p:nvSpPr>
          <p:cNvPr id="6" name="Flèche : haut 5">
            <a:extLst>
              <a:ext uri="{FF2B5EF4-FFF2-40B4-BE49-F238E27FC236}">
                <a16:creationId xmlns:a16="http://schemas.microsoft.com/office/drawing/2014/main" id="{72F10E91-F0D4-3689-7D42-DCE6C4673049}"/>
              </a:ext>
            </a:extLst>
          </p:cNvPr>
          <p:cNvSpPr/>
          <p:nvPr/>
        </p:nvSpPr>
        <p:spPr>
          <a:xfrm>
            <a:off x="1747556" y="3545851"/>
            <a:ext cx="3324086" cy="1453710"/>
          </a:xfrm>
          <a:prstGeom prst="upArrow">
            <a:avLst/>
          </a:prstGeom>
          <a:solidFill>
            <a:srgbClr val="E39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cs typeface="Segoe UI"/>
              </a:rPr>
              <a:t>Essai hors condition </a:t>
            </a:r>
          </a:p>
        </p:txBody>
      </p:sp>
      <p:pic>
        <p:nvPicPr>
          <p:cNvPr id="8" name="Graphique 7" descr="Peau de banane avec un remplissage uni">
            <a:extLst>
              <a:ext uri="{FF2B5EF4-FFF2-40B4-BE49-F238E27FC236}">
                <a16:creationId xmlns:a16="http://schemas.microsoft.com/office/drawing/2014/main" id="{1D7C0024-C6C5-98D2-A6C3-B76693F14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78991" y="5242429"/>
            <a:ext cx="543698" cy="461319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4B80173-06AD-C432-C9CB-F0D1C12A7527}"/>
              </a:ext>
            </a:extLst>
          </p:cNvPr>
          <p:cNvSpPr txBox="1">
            <a:spLocks/>
          </p:cNvSpPr>
          <p:nvPr/>
        </p:nvSpPr>
        <p:spPr>
          <a:xfrm>
            <a:off x="2015464" y="5289111"/>
            <a:ext cx="3841341" cy="69033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b="0" err="1">
                <a:cs typeface="Segoe UI"/>
              </a:rPr>
              <a:t>Aléas</a:t>
            </a:r>
            <a:r>
              <a:rPr lang="en-US" b="0">
                <a:cs typeface="Segoe UI"/>
              </a:rPr>
              <a:t> </a:t>
            </a:r>
            <a:endParaRPr lang="fr-FR" err="1">
              <a:cs typeface="Segoe UI"/>
            </a:endParaRPr>
          </a:p>
          <a:p>
            <a:pPr>
              <a:spcAft>
                <a:spcPts val="0"/>
              </a:spcAft>
            </a:pPr>
            <a:r>
              <a:rPr lang="en-US" b="0" err="1">
                <a:cs typeface="Segoe UI"/>
              </a:rPr>
              <a:t>ie</a:t>
            </a:r>
            <a:r>
              <a:rPr lang="en-US" b="0">
                <a:cs typeface="Segoe UI"/>
              </a:rPr>
              <a:t> : manque de soleil  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2B1E1DF-CBA9-1235-FCF8-A9B322102AD7}"/>
              </a:ext>
            </a:extLst>
          </p:cNvPr>
          <p:cNvSpPr txBox="1">
            <a:spLocks/>
          </p:cNvSpPr>
          <p:nvPr/>
        </p:nvSpPr>
        <p:spPr>
          <a:xfrm>
            <a:off x="4576957" y="5290152"/>
            <a:ext cx="2919255" cy="119391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</a:pPr>
            <a:r>
              <a:rPr lang="en-US" b="0">
                <a:cs typeface="Segoe UI"/>
              </a:rPr>
              <a:t>Charge  ++</a:t>
            </a:r>
            <a:endParaRPr lang="fr-FR"/>
          </a:p>
          <a:p>
            <a:pPr>
              <a:spcAft>
                <a:spcPts val="0"/>
              </a:spcAft>
            </a:pPr>
            <a:r>
              <a:rPr lang="en-US" b="0" err="1">
                <a:cs typeface="Segoe UI"/>
              </a:rPr>
              <a:t>ie</a:t>
            </a:r>
            <a:r>
              <a:rPr lang="en-US" b="0">
                <a:cs typeface="Segoe UI"/>
              </a:rPr>
              <a:t>  </a:t>
            </a:r>
            <a:r>
              <a:rPr lang="en-US" b="0" err="1">
                <a:ea typeface="+mn-lt"/>
                <a:cs typeface="+mn-lt"/>
              </a:rPr>
              <a:t>Caractérisation</a:t>
            </a:r>
            <a:r>
              <a:rPr lang="en-US" b="0">
                <a:ea typeface="+mn-lt"/>
                <a:cs typeface="+mn-lt"/>
              </a:rPr>
              <a:t> du </a:t>
            </a:r>
            <a:r>
              <a:rPr lang="en-US" b="0" err="1">
                <a:ea typeface="+mn-lt"/>
                <a:cs typeface="+mn-lt"/>
              </a:rPr>
              <a:t>panneau</a:t>
            </a:r>
            <a:r>
              <a:rPr lang="en-US" b="0">
                <a:ea typeface="+mn-lt"/>
                <a:cs typeface="+mn-lt"/>
              </a:rPr>
              <a:t> </a:t>
            </a:r>
            <a:r>
              <a:rPr lang="en-US" b="0" err="1">
                <a:ea typeface="+mn-lt"/>
                <a:cs typeface="+mn-lt"/>
              </a:rPr>
              <a:t>solaire</a:t>
            </a:r>
            <a:endParaRPr lang="en-US" b="0">
              <a:ea typeface="+mn-lt"/>
              <a:cs typeface="+mn-lt"/>
            </a:endParaRPr>
          </a:p>
        </p:txBody>
      </p:sp>
      <p:pic>
        <p:nvPicPr>
          <p:cNvPr id="13" name="Graphique 12" descr="Peau de banane avec un remplissage uni">
            <a:extLst>
              <a:ext uri="{FF2B5EF4-FFF2-40B4-BE49-F238E27FC236}">
                <a16:creationId xmlns:a16="http://schemas.microsoft.com/office/drawing/2014/main" id="{7D6A6B2D-93B8-6A26-EF80-8071109EB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4504" y="5242429"/>
            <a:ext cx="543698" cy="461319"/>
          </a:xfrm>
          <a:prstGeom prst="rect">
            <a:avLst/>
          </a:prstGeom>
        </p:spPr>
      </p:pic>
      <p:pic>
        <p:nvPicPr>
          <p:cNvPr id="4098" name="Picture 2" descr="Rétroplanning : C'est quoi exactement en 6 étapes ? - InGrowth">
            <a:extLst>
              <a:ext uri="{FF2B5EF4-FFF2-40B4-BE49-F238E27FC236}">
                <a16:creationId xmlns:a16="http://schemas.microsoft.com/office/drawing/2014/main" id="{A1BF17D7-FEEB-7453-3D6A-AA1099031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234" y="1170228"/>
            <a:ext cx="4094433" cy="30708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F0ECE-38A8-3D6F-980E-A5CF849FCC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1BFE1A7-67CC-4A14-8B01-23D98173B57B}" type="datetime4">
              <a:rPr lang="fr-FR" smtClean="0"/>
              <a:t>6 mai 2025</a:t>
            </a:fld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97761-F4C7-FC39-277F-D4EF0DEAFD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663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293E22B-C517-3D9D-2E1C-B7C2E46A7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4B61B-BBB4-880D-CDDC-58FC2966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/>
              <a:t>Planification</a:t>
            </a:r>
            <a:endParaRPr lang="fr-FR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EFE36CB-DC40-D227-4C23-6EC75F065E06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L 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D91F2DDC-442A-F739-15FE-DB7071382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577128"/>
              </p:ext>
            </p:extLst>
          </p:nvPr>
        </p:nvGraphicFramePr>
        <p:xfrm>
          <a:off x="1049593" y="2434850"/>
          <a:ext cx="10092813" cy="219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D6CA99BE-E412-3035-DCF9-36123A720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9412117"/>
              </p:ext>
            </p:extLst>
          </p:nvPr>
        </p:nvGraphicFramePr>
        <p:xfrm>
          <a:off x="1049594" y="2283967"/>
          <a:ext cx="10092812" cy="363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5F5BC54F-CF77-90CC-CC87-AF31378A181D}"/>
              </a:ext>
            </a:extLst>
          </p:cNvPr>
          <p:cNvSpPr/>
          <p:nvPr/>
        </p:nvSpPr>
        <p:spPr>
          <a:xfrm rot="16200000">
            <a:off x="7551175" y="4371881"/>
            <a:ext cx="619432" cy="29700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9A9FECA-0C21-7B1E-10FB-7A45F508BC80}"/>
              </a:ext>
            </a:extLst>
          </p:cNvPr>
          <p:cNvSpPr txBox="1"/>
          <p:nvPr/>
        </p:nvSpPr>
        <p:spPr>
          <a:xfrm>
            <a:off x="6721366" y="4970207"/>
            <a:ext cx="2576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Où nous sommes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5D68086-3458-4EC6-2EFE-B559B3DC3BC5}"/>
              </a:ext>
            </a:extLst>
          </p:cNvPr>
          <p:cNvCxnSpPr/>
          <p:nvPr/>
        </p:nvCxnSpPr>
        <p:spPr>
          <a:xfrm>
            <a:off x="8642555" y="1502405"/>
            <a:ext cx="0" cy="3467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9EEA586D-8B0C-DF3D-65EA-11F7DAC9FA75}"/>
              </a:ext>
            </a:extLst>
          </p:cNvPr>
          <p:cNvSpPr txBox="1"/>
          <p:nvPr/>
        </p:nvSpPr>
        <p:spPr>
          <a:xfrm>
            <a:off x="7860891" y="1039130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>
                <a:solidFill>
                  <a:schemeClr val="accent1"/>
                </a:solidFill>
              </a:rPr>
              <a:t>Fin du projet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41BD5-67C4-868A-B2DA-75E5D4CD9C9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EBE505E-C79B-43D3-AB82-E6B3DA4A4D4C}" type="datetime4">
              <a:rPr lang="fr-FR" smtClean="0"/>
              <a:t>6 mai 2025</a:t>
            </a:fld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B1F35E-EBFE-F430-CFAA-190B746FFA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12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B5C5B-F8FC-6355-73D4-B69E6E45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1A51D4-6741-4DAB-DCC0-2EE790B50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42" y="605392"/>
            <a:ext cx="6228735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sz="3000"/>
              <a:t>Description </a:t>
            </a:r>
            <a:r>
              <a:rPr lang="en-US" sz="3000" err="1"/>
              <a:t>fonctionnelle</a:t>
            </a:r>
            <a:endParaRPr lang="en-US" sz="3000">
              <a:cs typeface="Segoe U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05D235-D974-AB86-17C5-7F0FC04542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5807" y="1804149"/>
            <a:ext cx="5575873" cy="3878443"/>
          </a:xfrm>
        </p:spPr>
        <p:txBody>
          <a:bodyPr lIns="91440" tIns="45720" rIns="91440" bIns="45720" anchor="t"/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err="1">
                <a:ea typeface="+mn-lt"/>
                <a:cs typeface="+mn-lt"/>
              </a:rPr>
              <a:t>Régulation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thermique</a:t>
            </a:r>
            <a:r>
              <a:rPr lang="en-US" sz="2000">
                <a:ea typeface="+mn-lt"/>
                <a:cs typeface="+mn-lt"/>
              </a:rPr>
              <a:t> via thermostat</a:t>
            </a:r>
            <a:endParaRPr lang="fr-FR" sz="200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ea typeface="+mn-lt"/>
                <a:cs typeface="+mn-lt"/>
              </a:rPr>
              <a:t>Alimentation </a:t>
            </a:r>
            <a:r>
              <a:rPr lang="en-US" sz="2000" err="1">
                <a:ea typeface="+mn-lt"/>
                <a:cs typeface="+mn-lt"/>
              </a:rPr>
              <a:t>solaire</a:t>
            </a:r>
            <a:r>
              <a:rPr lang="en-US" sz="2000">
                <a:ea typeface="+mn-lt"/>
                <a:cs typeface="+mn-lt"/>
              </a:rPr>
              <a:t> Sans batterie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ea typeface="+mn-lt"/>
                <a:cs typeface="+mn-lt"/>
              </a:rPr>
              <a:t>Protection </a:t>
            </a:r>
            <a:r>
              <a:rPr lang="en-US" sz="2000" err="1">
                <a:ea typeface="+mn-lt"/>
                <a:cs typeface="+mn-lt"/>
              </a:rPr>
              <a:t>contre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surchauffe</a:t>
            </a:r>
            <a:endParaRPr lang="en-US" sz="2000"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err="1">
                <a:ea typeface="+mn-lt"/>
                <a:cs typeface="+mn-lt"/>
              </a:rPr>
              <a:t>Facilité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d'installation</a:t>
            </a:r>
            <a:r>
              <a:rPr lang="en-US" sz="2000">
                <a:ea typeface="+mn-lt"/>
                <a:cs typeface="+mn-lt"/>
              </a:rPr>
              <a:t> et maintenance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>
                <a:ea typeface="+mn-lt"/>
                <a:cs typeface="+mn-lt"/>
              </a:rPr>
              <a:t>Système durable dans le temps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0BA39F4-A226-4B8F-C889-6EF8FD3BE6DE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S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C3D2289B-71C4-94D2-22C3-77776078E11F}"/>
              </a:ext>
            </a:extLst>
          </p:cNvPr>
          <p:cNvSpPr txBox="1">
            <a:spLocks/>
          </p:cNvSpPr>
          <p:nvPr/>
        </p:nvSpPr>
        <p:spPr>
          <a:xfrm>
            <a:off x="6501886" y="1619143"/>
            <a:ext cx="5444307" cy="387844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err="1">
                <a:ea typeface="+mn-lt"/>
                <a:cs typeface="+mn-lt"/>
              </a:rPr>
              <a:t>Panneau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solaire</a:t>
            </a:r>
            <a:r>
              <a:rPr lang="en-US" sz="2000">
                <a:ea typeface="+mn-lt"/>
                <a:cs typeface="+mn-lt"/>
              </a:rPr>
              <a:t> 12V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err="1">
                <a:ea typeface="+mn-lt"/>
                <a:cs typeface="+mn-lt"/>
              </a:rPr>
              <a:t>Résistances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chauffantes</a:t>
            </a:r>
            <a:r>
              <a:rPr lang="en-US" sz="2000">
                <a:ea typeface="+mn-lt"/>
                <a:cs typeface="+mn-lt"/>
              </a:rPr>
              <a:t> PWR163S-25-15T0J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err="1">
                <a:ea typeface="+mn-lt"/>
                <a:cs typeface="+mn-lt"/>
              </a:rPr>
              <a:t>Fluide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caloporteur</a:t>
            </a:r>
            <a:r>
              <a:rPr lang="en-US" sz="2000">
                <a:ea typeface="+mn-lt"/>
                <a:cs typeface="+mn-lt"/>
              </a:rPr>
              <a:t> : </a:t>
            </a:r>
            <a:r>
              <a:rPr lang="en-US" sz="2000" err="1">
                <a:ea typeface="+mn-lt"/>
                <a:cs typeface="+mn-lt"/>
              </a:rPr>
              <a:t>huile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végétaline</a:t>
            </a:r>
            <a:endParaRPr lang="en-US" sz="2000">
              <a:ea typeface="+mn-lt"/>
              <a:cs typeface="+mn-lt"/>
            </a:endParaRP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>
                <a:ea typeface="+mn-lt"/>
                <a:cs typeface="+mn-lt"/>
              </a:rPr>
              <a:t>ESP32 </a:t>
            </a:r>
            <a:r>
              <a:rPr lang="en-US" sz="2000" err="1">
                <a:ea typeface="+mn-lt"/>
                <a:cs typeface="+mn-lt"/>
              </a:rPr>
              <a:t>WiFi</a:t>
            </a:r>
            <a:r>
              <a:rPr lang="en-US" sz="2000">
                <a:ea typeface="+mn-lt"/>
                <a:cs typeface="+mn-lt"/>
              </a:rPr>
              <a:t> LoRa 32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 err="1">
                <a:ea typeface="+mn-lt"/>
                <a:cs typeface="+mn-lt"/>
              </a:rPr>
              <a:t>Capteurs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température</a:t>
            </a:r>
            <a:r>
              <a:rPr lang="en-US" sz="2000">
                <a:ea typeface="+mn-lt"/>
                <a:cs typeface="+mn-lt"/>
              </a:rPr>
              <a:t> DS18B20</a:t>
            </a:r>
          </a:p>
          <a:p>
            <a:pPr marL="342900" indent="-342900" fontAlgn="auto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sz="2000">
                <a:ea typeface="+mn-lt"/>
                <a:cs typeface="+mn-lt"/>
              </a:rPr>
              <a:t>Module Bluetooth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6A7C1B1-C26B-5459-F696-EEA542D04532}"/>
              </a:ext>
            </a:extLst>
          </p:cNvPr>
          <p:cNvSpPr txBox="1">
            <a:spLocks/>
          </p:cNvSpPr>
          <p:nvPr/>
        </p:nvSpPr>
        <p:spPr>
          <a:xfrm>
            <a:off x="6501886" y="665852"/>
            <a:ext cx="6228735" cy="6463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000" err="1"/>
              <a:t>Composants</a:t>
            </a:r>
            <a:endParaRPr lang="en-US" sz="3000">
              <a:cs typeface="Segoe UI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AC9B390-9092-C78C-395B-801875C3BEF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B83ED7A-F5A6-41EE-AA47-4B43A3277514}" type="datetime4">
              <a:rPr lang="fr-FR" smtClean="0"/>
              <a:t>6 mai 2025</a:t>
            </a:fld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98782-9BD2-A3EA-750B-522427B1A9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28450-C587-F7F1-2FA9-43248AA6D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1F3C37-9893-E24F-B8C0-32DF52E11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68" y="446297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err="1"/>
              <a:t>Contexte</a:t>
            </a:r>
            <a:endParaRPr lang="fr-FR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0A8C0-B03B-0444-BBED-49A1B9F26A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405" y="2032967"/>
            <a:ext cx="10667999" cy="1848722"/>
          </a:xfrm>
        </p:spPr>
        <p:txBody>
          <a:bodyPr lIns="91440" tIns="45720" rIns="91440" bIns="45720" anchor="t"/>
          <a:lstStyle/>
          <a:p>
            <a:r>
              <a:rPr lang="en-US" sz="2800">
                <a:ea typeface="+mn-lt"/>
                <a:cs typeface="+mn-lt"/>
              </a:rPr>
              <a:t>Afin de </a:t>
            </a:r>
            <a:r>
              <a:rPr lang="en-US" sz="2800" err="1">
                <a:ea typeface="+mn-lt"/>
                <a:cs typeface="+mn-lt"/>
              </a:rPr>
              <a:t>maintenir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une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température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optimale</a:t>
            </a:r>
            <a:r>
              <a:rPr lang="en-US" sz="2800">
                <a:ea typeface="+mn-lt"/>
                <a:cs typeface="+mn-lt"/>
              </a:rPr>
              <a:t> dans les </a:t>
            </a:r>
            <a:r>
              <a:rPr lang="en-US" sz="2800" err="1">
                <a:ea typeface="+mn-lt"/>
                <a:cs typeface="+mn-lt"/>
              </a:rPr>
              <a:t>ruches</a:t>
            </a:r>
            <a:r>
              <a:rPr lang="en-US" sz="2800">
                <a:ea typeface="+mn-lt"/>
                <a:cs typeface="+mn-lt"/>
              </a:rPr>
              <a:t> pour </a:t>
            </a:r>
            <a:r>
              <a:rPr lang="en-US" sz="2800" err="1">
                <a:ea typeface="+mn-lt"/>
                <a:cs typeface="+mn-lt"/>
              </a:rPr>
              <a:t>redistribuer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l’énergie</a:t>
            </a:r>
            <a:r>
              <a:rPr lang="en-US" sz="2800">
                <a:ea typeface="+mn-lt"/>
                <a:cs typeface="+mn-lt"/>
              </a:rPr>
              <a:t> de la </a:t>
            </a:r>
            <a:r>
              <a:rPr lang="en-US" sz="2800" err="1">
                <a:ea typeface="+mn-lt"/>
                <a:cs typeface="+mn-lt"/>
              </a:rPr>
              <a:t>colonie</a:t>
            </a:r>
            <a:r>
              <a:rPr lang="en-US" sz="2800">
                <a:ea typeface="+mn-lt"/>
                <a:cs typeface="+mn-lt"/>
              </a:rPr>
              <a:t> pendant la </a:t>
            </a:r>
            <a:r>
              <a:rPr lang="en-US" sz="2800" err="1">
                <a:ea typeface="+mn-lt"/>
                <a:cs typeface="+mn-lt"/>
              </a:rPr>
              <a:t>période</a:t>
            </a:r>
            <a:r>
              <a:rPr lang="en-US" sz="2800">
                <a:ea typeface="+mn-lt"/>
                <a:cs typeface="+mn-lt"/>
              </a:rPr>
              <a:t> de mi-</a:t>
            </a:r>
            <a:r>
              <a:rPr lang="en-US" sz="2800" err="1">
                <a:ea typeface="+mn-lt"/>
                <a:cs typeface="+mn-lt"/>
              </a:rPr>
              <a:t>saison</a:t>
            </a:r>
            <a:r>
              <a:rPr lang="en-US" sz="2800">
                <a:ea typeface="+mn-lt"/>
                <a:cs typeface="+mn-lt"/>
              </a:rPr>
              <a:t> après </a:t>
            </a:r>
            <a:r>
              <a:rPr lang="en-US" sz="2800" err="1">
                <a:ea typeface="+mn-lt"/>
                <a:cs typeface="+mn-lt"/>
              </a:rPr>
              <a:t>l’hiver</a:t>
            </a:r>
            <a:r>
              <a:rPr lang="en-US" sz="2800">
                <a:ea typeface="+mn-lt"/>
                <a:cs typeface="+mn-lt"/>
              </a:rPr>
              <a:t> pour </a:t>
            </a:r>
            <a:r>
              <a:rPr lang="en-US" sz="2800" err="1">
                <a:ea typeface="+mn-lt"/>
                <a:cs typeface="+mn-lt"/>
              </a:rPr>
              <a:t>améliorer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leur</a:t>
            </a:r>
            <a:r>
              <a:rPr lang="en-US" sz="2800">
                <a:ea typeface="+mn-lt"/>
                <a:cs typeface="+mn-lt"/>
              </a:rPr>
              <a:t> activitée de production, </a:t>
            </a:r>
            <a:r>
              <a:rPr lang="en-US" sz="2800" err="1">
                <a:ea typeface="+mn-lt"/>
                <a:cs typeface="+mn-lt"/>
              </a:rPr>
              <a:t>en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utilisant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une</a:t>
            </a:r>
            <a:r>
              <a:rPr lang="en-US" sz="2800">
                <a:ea typeface="+mn-lt"/>
                <a:cs typeface="+mn-lt"/>
              </a:rPr>
              <a:t> source </a:t>
            </a:r>
            <a:r>
              <a:rPr lang="en-US" sz="2800" err="1">
                <a:ea typeface="+mn-lt"/>
                <a:cs typeface="+mn-lt"/>
              </a:rPr>
              <a:t>d’énergie</a:t>
            </a:r>
            <a:r>
              <a:rPr lang="en-US" sz="280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autonome</a:t>
            </a:r>
            <a:r>
              <a:rPr lang="en-US" sz="2800">
                <a:ea typeface="+mn-lt"/>
                <a:cs typeface="+mn-lt"/>
              </a:rPr>
              <a:t> et durable</a:t>
            </a:r>
            <a:endParaRPr lang="fr-FR" sz="2400">
              <a:cs typeface="Segoe UI"/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4A95849-590A-BCEB-A7B2-3F07D6AE0455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L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74BDCE4-3E16-EE52-4488-8C55085CA96E}"/>
              </a:ext>
            </a:extLst>
          </p:cNvPr>
          <p:cNvSpPr txBox="1">
            <a:spLocks/>
          </p:cNvSpPr>
          <p:nvPr/>
        </p:nvSpPr>
        <p:spPr>
          <a:xfrm>
            <a:off x="680768" y="1381654"/>
            <a:ext cx="10591800" cy="6463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600">
                <a:solidFill>
                  <a:schemeClr val="bg1"/>
                </a:solidFill>
              </a:rPr>
              <a:t>Dans </a:t>
            </a:r>
            <a:r>
              <a:rPr lang="en-US" sz="2600" err="1">
                <a:solidFill>
                  <a:schemeClr val="bg1"/>
                </a:solidFill>
              </a:rPr>
              <a:t>quel</a:t>
            </a:r>
            <a:r>
              <a:rPr lang="en-US" sz="2600">
                <a:solidFill>
                  <a:schemeClr val="bg1"/>
                </a:solidFill>
              </a:rPr>
              <a:t> but ?</a:t>
            </a:r>
            <a:endParaRPr lang="fr-FR" sz="2600">
              <a:solidFill>
                <a:schemeClr val="bg1"/>
              </a:solidFill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AB794A5-EBE0-1FE2-AA4A-D2F05FCB4C97}"/>
              </a:ext>
            </a:extLst>
          </p:cNvPr>
          <p:cNvSpPr txBox="1">
            <a:spLocks/>
          </p:cNvSpPr>
          <p:nvPr/>
        </p:nvSpPr>
        <p:spPr>
          <a:xfrm>
            <a:off x="642669" y="4177500"/>
            <a:ext cx="10591800" cy="6463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None/>
              <a:defRPr sz="4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600">
                <a:solidFill>
                  <a:schemeClr val="bg1"/>
                </a:solidFill>
              </a:rPr>
              <a:t>Pour qui ?</a:t>
            </a:r>
            <a:endParaRPr lang="fr-FR" sz="2600">
              <a:solidFill>
                <a:schemeClr val="bg1"/>
              </a:solidFill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A2CB69A-646A-4270-F358-35270612823D}"/>
              </a:ext>
            </a:extLst>
          </p:cNvPr>
          <p:cNvSpPr txBox="1">
            <a:spLocks/>
          </p:cNvSpPr>
          <p:nvPr/>
        </p:nvSpPr>
        <p:spPr>
          <a:xfrm>
            <a:off x="593786" y="4830801"/>
            <a:ext cx="10667999" cy="184872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>
                <a:ea typeface="+mn-lt"/>
                <a:cs typeface="+mn-lt"/>
              </a:rPr>
              <a:t>Pour les </a:t>
            </a:r>
            <a:r>
              <a:rPr lang="en-US" sz="2800" err="1">
                <a:ea typeface="+mn-lt"/>
                <a:cs typeface="+mn-lt"/>
              </a:rPr>
              <a:t>ruches</a:t>
            </a:r>
            <a:r>
              <a:rPr lang="en-US" sz="2800">
                <a:ea typeface="+mn-lt"/>
                <a:cs typeface="+mn-lt"/>
              </a:rPr>
              <a:t> de M. Peter </a:t>
            </a:r>
            <a:r>
              <a:rPr lang="en-US" sz="2800" err="1">
                <a:ea typeface="+mn-lt"/>
                <a:cs typeface="+mn-lt"/>
              </a:rPr>
              <a:t>localisées</a:t>
            </a:r>
            <a:r>
              <a:rPr lang="en-US" sz="2800">
                <a:ea typeface="+mn-lt"/>
                <a:cs typeface="+mn-lt"/>
              </a:rPr>
              <a:t> à Polytech </a:t>
            </a:r>
            <a:endParaRPr lang="en-US" sz="2800">
              <a:cs typeface="Segoe U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F8DED-FDE1-AA68-F906-44A744AFB1C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93DC0AB-63E1-4ABC-9CFB-A853B1A44AFD}" type="datetime4">
              <a:rPr lang="fr-FR" smtClean="0"/>
              <a:t>6 mai 2025</a:t>
            </a:fld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158D4A-32FA-0F90-448B-96DE7DAF0AA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033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AFF440-2C07-A9C6-ADAA-9CE41D933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315C4-3905-49A0-0707-A852D4C1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Melilla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99475C-88EC-0D14-F7F5-ED210124EC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326444"/>
            <a:ext cx="10992555" cy="4482700"/>
          </a:xfrm>
        </p:spPr>
        <p:txBody>
          <a:bodyPr lIns="91440" tIns="45720" rIns="91440" bIns="45720" anchor="t"/>
          <a:lstStyle/>
          <a:p>
            <a:endParaRPr lang="fr-FR" sz="2400">
              <a:latin typeface="Aptos"/>
              <a:cs typeface="Arial"/>
            </a:endParaRPr>
          </a:p>
          <a:p>
            <a:r>
              <a:rPr lang="fr-FR" sz="2400" err="1">
                <a:latin typeface="Aptos"/>
                <a:cs typeface="Arial"/>
              </a:rPr>
              <a:t>jhsbjbx</a:t>
            </a:r>
            <a:endParaRPr lang="fr-FR" err="1"/>
          </a:p>
          <a:p>
            <a:endParaRPr lang="fr-FR" sz="2400">
              <a:latin typeface="Aptos"/>
              <a:cs typeface="Arial"/>
            </a:endParaRPr>
          </a:p>
          <a:p>
            <a:endParaRPr lang="fr-FR">
              <a:latin typeface="Aptos"/>
              <a:cs typeface="Arial"/>
            </a:endParaRPr>
          </a:p>
          <a:p>
            <a:endParaRPr lang="fr-FR">
              <a:latin typeface="Segoe UI"/>
              <a:cs typeface="Segoe U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A553FB-AB13-3620-5316-1F60BA30F26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9148079-943E-45BF-BB71-8F99C458FE3F}" type="datetime4">
              <a:rPr lang="fr-FR" smtClean="0"/>
              <a:t>6 mai 2025</a:t>
            </a:fld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54D4E-1D36-04AD-A013-7FB027AAC4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445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D20D79-FF41-4784-E9BE-C20F05C4D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97E619-60D6-D29F-DB32-60E0103C7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032" y="305248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Laura</a:t>
            </a:r>
            <a:endParaRPr lang="en-US">
              <a:cs typeface="Segoe UI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99424E5-A20C-C5DD-45BB-A7243CD9CD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117600"/>
            <a:ext cx="10992555" cy="4691544"/>
          </a:xfrm>
        </p:spPr>
        <p:txBody>
          <a:bodyPr lIns="91440" tIns="45720" rIns="91440" bIns="45720" anchor="t"/>
          <a:lstStyle/>
          <a:p>
            <a:r>
              <a:rPr lang="fr-FR" sz="2400">
                <a:latin typeface="Aptos"/>
                <a:cs typeface="Arial"/>
              </a:rPr>
              <a:t>Objectif : récupérer le MPPT </a:t>
            </a:r>
            <a:r>
              <a:rPr lang="fr-FR" sz="2400" i="1">
                <a:latin typeface="Aptos"/>
                <a:cs typeface="Arial"/>
              </a:rPr>
              <a:t>(Max Power Point </a:t>
            </a:r>
            <a:r>
              <a:rPr lang="fr-FR" sz="2400" i="1" err="1">
                <a:latin typeface="Aptos"/>
                <a:cs typeface="Arial"/>
              </a:rPr>
              <a:t>Tracking</a:t>
            </a:r>
            <a:r>
              <a:rPr lang="fr-FR" sz="2400" i="1">
                <a:latin typeface="Aptos"/>
                <a:cs typeface="Arial"/>
              </a:rPr>
              <a:t>) </a:t>
            </a:r>
            <a:r>
              <a:rPr lang="fr-FR" sz="2400">
                <a:latin typeface="Aptos"/>
                <a:cs typeface="Arial"/>
              </a:rPr>
              <a:t>du panneau solaire</a:t>
            </a:r>
          </a:p>
          <a:p>
            <a:endParaRPr lang="fr-FR" sz="2400">
              <a:latin typeface="Aptos"/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000">
                <a:cs typeface="Arial"/>
              </a:rPr>
              <a:t>Relever les mesures de courant et tension </a:t>
            </a:r>
          </a:p>
          <a:p>
            <a:r>
              <a:rPr lang="fr-FR" sz="2000" b="0" i="1">
                <a:cs typeface="Arial"/>
              </a:rPr>
              <a:t>En faisant varier :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fr-FR" sz="2000" b="0" i="1">
                <a:cs typeface="Arial"/>
              </a:rPr>
              <a:t>la résistance : de 0 ohm à 1200 ohm (+ l’infini à 0 mA)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fr-FR" sz="2000" b="0" i="1">
                <a:cs typeface="Arial"/>
              </a:rPr>
              <a:t>la constante solaire : de 230 w/m² à 2000 w/m²</a:t>
            </a:r>
          </a:p>
          <a:p>
            <a:r>
              <a:rPr lang="fr-FR" sz="2000">
                <a:cs typeface="Arial"/>
              </a:rPr>
              <a:t>2. Calculer la puissance P=UI</a:t>
            </a:r>
          </a:p>
          <a:p>
            <a:r>
              <a:rPr lang="fr-FR" sz="2000">
                <a:cs typeface="Arial"/>
              </a:rPr>
              <a:t>3. Tracé des courbes P=f(V)</a:t>
            </a:r>
          </a:p>
          <a:p>
            <a:r>
              <a:rPr lang="fr-FR" sz="2000">
                <a:cs typeface="Arial"/>
              </a:rPr>
              <a:t>4. Tracé des courbes de tendance </a:t>
            </a:r>
          </a:p>
          <a:p>
            <a:pPr marL="342900" indent="-342900">
              <a:buFont typeface="+mj-lt"/>
              <a:buAutoNum type="arabicPeriod"/>
            </a:pPr>
            <a:endParaRPr lang="fr-FR" sz="20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endParaRPr lang="fr-FR" sz="2000"/>
          </a:p>
          <a:p>
            <a:endParaRPr lang="fr-FR" sz="2400">
              <a:latin typeface="Aptos"/>
              <a:cs typeface="Arial"/>
            </a:endParaRPr>
          </a:p>
          <a:p>
            <a:endParaRPr lang="fr-FR">
              <a:latin typeface="Aptos"/>
              <a:cs typeface="Arial"/>
            </a:endParaRPr>
          </a:p>
          <a:p>
            <a:endParaRPr lang="fr-FR">
              <a:latin typeface="Segoe UI"/>
              <a:cs typeface="Segoe UI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E5283-54D2-B22F-EC1B-760D766B239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4F30A9B-9856-49B3-B22A-578BDA43689E}" type="datetime4">
              <a:rPr lang="fr-FR" smtClean="0"/>
              <a:t>6 mai 2025</a:t>
            </a:fld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9731-E87E-273A-D61A-FAA748499F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599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125A02-AD23-7CE2-359E-65F9C991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B9B421-8901-9974-CA82-A1E05263A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95" y="122383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Laura</a:t>
            </a:r>
            <a:endParaRPr lang="en-US">
              <a:cs typeface="Segoe UI"/>
            </a:endParaRPr>
          </a:p>
        </p:txBody>
      </p:sp>
      <p:graphicFrame>
        <p:nvGraphicFramePr>
          <p:cNvPr id="11" name="Graphique 10">
            <a:extLst>
              <a:ext uri="{FF2B5EF4-FFF2-40B4-BE49-F238E27FC236}">
                <a16:creationId xmlns:a16="http://schemas.microsoft.com/office/drawing/2014/main" id="{8BB3DC31-E5F0-8C9F-0216-881C15B353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3493001"/>
              </p:ext>
            </p:extLst>
          </p:nvPr>
        </p:nvGraphicFramePr>
        <p:xfrm>
          <a:off x="88446" y="801914"/>
          <a:ext cx="12015108" cy="5254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00E99-FCCE-F60C-CB87-A5374E13386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3CC26F7-3307-4A68-88F4-8447E0534D0A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473B6-5DEA-44E0-D1C0-5700589C8D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507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11626A-47AD-9FF5-A53F-E8228AA39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747791-AD86-A02E-CBF5-CD4BEFA67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95" y="122383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Laura</a:t>
            </a:r>
            <a:endParaRPr lang="en-US">
              <a:cs typeface="Segoe UI"/>
            </a:endParaRPr>
          </a:p>
        </p:txBody>
      </p:sp>
      <p:sp>
        <p:nvSpPr>
          <p:cNvPr id="2" name="Espace réservé du texte 3">
            <a:extLst>
              <a:ext uri="{FF2B5EF4-FFF2-40B4-BE49-F238E27FC236}">
                <a16:creationId xmlns:a16="http://schemas.microsoft.com/office/drawing/2014/main" id="{5617F7B0-F144-753F-4FD6-58EDF1316B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117600"/>
            <a:ext cx="10992555" cy="4691544"/>
          </a:xfrm>
        </p:spPr>
        <p:txBody>
          <a:bodyPr lIns="91440" tIns="45720" rIns="91440" bIns="45720" anchor="t"/>
          <a:lstStyle/>
          <a:p>
            <a:r>
              <a:rPr lang="fr-FR" sz="2400">
                <a:latin typeface="Aptos"/>
                <a:cs typeface="Arial"/>
              </a:rPr>
              <a:t>Résultats des MPPT </a:t>
            </a:r>
            <a:endParaRPr lang="fr-FR" sz="20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endParaRPr lang="fr-FR" sz="200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endParaRPr lang="fr-FR" sz="2000"/>
          </a:p>
          <a:p>
            <a:endParaRPr lang="fr-FR" sz="2400">
              <a:latin typeface="Aptos"/>
              <a:cs typeface="Arial"/>
            </a:endParaRPr>
          </a:p>
          <a:p>
            <a:endParaRPr lang="fr-FR">
              <a:latin typeface="Aptos"/>
              <a:cs typeface="Arial"/>
            </a:endParaRPr>
          </a:p>
          <a:p>
            <a:endParaRPr lang="fr-FR">
              <a:latin typeface="Segoe UI"/>
              <a:cs typeface="Segoe UI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F88BD0D-BF90-1403-F3CC-6328CED12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96444"/>
              </p:ext>
            </p:extLst>
          </p:nvPr>
        </p:nvGraphicFramePr>
        <p:xfrm>
          <a:off x="1656443" y="2234751"/>
          <a:ext cx="6921500" cy="27001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06266">
                  <a:extLst>
                    <a:ext uri="{9D8B030D-6E8A-4147-A177-3AD203B41FA5}">
                      <a16:colId xmlns:a16="http://schemas.microsoft.com/office/drawing/2014/main" val="3978656317"/>
                    </a:ext>
                  </a:extLst>
                </a:gridCol>
                <a:gridCol w="2179699">
                  <a:extLst>
                    <a:ext uri="{9D8B030D-6E8A-4147-A177-3AD203B41FA5}">
                      <a16:colId xmlns:a16="http://schemas.microsoft.com/office/drawing/2014/main" val="771630737"/>
                    </a:ext>
                  </a:extLst>
                </a:gridCol>
                <a:gridCol w="1835535">
                  <a:extLst>
                    <a:ext uri="{9D8B030D-6E8A-4147-A177-3AD203B41FA5}">
                      <a16:colId xmlns:a16="http://schemas.microsoft.com/office/drawing/2014/main" val="3901734288"/>
                    </a:ext>
                  </a:extLst>
                </a:gridCol>
              </a:tblGrid>
              <a:tr h="337513">
                <a:tc>
                  <a:txBody>
                    <a:bodyPr/>
                    <a:lstStyle/>
                    <a:p>
                      <a:pPr algn="l" fontAlgn="b"/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b="1" u="none" strike="noStrike">
                          <a:effectLst/>
                        </a:rPr>
                        <a:t>Points MPPT</a:t>
                      </a:r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6768966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b="1" u="none" strike="noStrike">
                          <a:effectLst/>
                        </a:rPr>
                        <a:t>courbes </a:t>
                      </a:r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b="1" u="none" strike="noStrike">
                          <a:effectLst/>
                        </a:rPr>
                        <a:t>W</a:t>
                      </a:r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b="1" u="none" strike="noStrike">
                          <a:effectLst/>
                        </a:rPr>
                        <a:t>V</a:t>
                      </a:r>
                      <a:endParaRPr lang="fr-FR" sz="17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6218034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260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0,74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17,6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1933101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500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0,98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15,75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5953833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750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1,36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14,95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08434005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1000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2,02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16,36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6423749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2000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4,01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14,81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8459232"/>
                  </a:ext>
                </a:extLst>
              </a:tr>
              <a:tr h="337513">
                <a:tc>
                  <a:txBody>
                    <a:bodyPr/>
                    <a:lstStyle/>
                    <a:p>
                      <a:pPr algn="l" fontAlgn="b"/>
                      <a:r>
                        <a:rPr lang="fr-FR" sz="1700" u="none" strike="noStrike">
                          <a:effectLst/>
                        </a:rPr>
                        <a:t>350 SOLEIL w/m²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2,16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700" u="none" strike="noStrike">
                          <a:effectLst/>
                        </a:rPr>
                        <a:t>12,54</a:t>
                      </a:r>
                      <a:endParaRPr lang="fr-FR" sz="1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4603551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3B59607-88FA-A1C8-FBE2-23CDC66CF53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D92E8C0-A535-4FF7-A277-7A3AD538FEF1}" type="datetime4">
              <a:rPr lang="fr-FR" smtClean="0"/>
              <a:t>6 mai 2025</a:t>
            </a:fld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F5FC0-890B-8C8C-FB8C-2E9C2E8648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02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9BC42A-DC7E-B566-4520-258F5C11D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1E4A52-B714-84BB-FF47-2020B129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566" y="557812"/>
            <a:ext cx="8324490" cy="1117152"/>
          </a:xfrm>
        </p:spPr>
        <p:txBody>
          <a:bodyPr lIns="91440" tIns="45720" rIns="91440" bIns="45720" anchor="t">
            <a:normAutofit/>
          </a:bodyPr>
          <a:lstStyle/>
          <a:p>
            <a:pPr algn="ctr"/>
            <a:r>
              <a:rPr lang="en-US"/>
              <a:t>Extrait journal de bord – Simon </a:t>
            </a:r>
            <a:endParaRPr lang="en-US">
              <a:cs typeface="Segoe UI"/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5856295-4180-1CE3-0475-E43D8A46EF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8D3503-4FD6-97B6-AE74-A89404CB1E0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BD4B754-9A27-4963-9702-5346E74572A4}" type="datetime4">
              <a:rPr lang="fr-FR" smtClean="0"/>
              <a:t>6 mai 2025</a:t>
            </a:fld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F0C3B-BCD4-9896-222E-3E2041BA1C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342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9876DF5-B2F2-DADE-9BED-757C2D624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6D5367-2558-C089-C71E-752FFD28F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10280315" cy="1189038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fr-FR">
                <a:cs typeface="Segoe UI"/>
              </a:rPr>
              <a:t>Conclusion - Présentation des résultats </a:t>
            </a:r>
            <a:endParaRPr lang="fr-FR"/>
          </a:p>
        </p:txBody>
      </p:sp>
      <p:pic>
        <p:nvPicPr>
          <p:cNvPr id="7" name="Picture 4" descr="Une image contenant capture d’écran, circuit&#10;&#10;Le contenu généré par l’IA peut être incorrect.">
            <a:extLst>
              <a:ext uri="{FF2B5EF4-FFF2-40B4-BE49-F238E27FC236}">
                <a16:creationId xmlns:a16="http://schemas.microsoft.com/office/drawing/2014/main" id="{9F57D6FC-484A-F3B4-B1D9-E475BACEF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4" y="2270386"/>
            <a:ext cx="4540404" cy="17468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 descr="Une image contenant arbre, plein air, bois, en bois&#10;&#10;Le contenu généré par l’IA peut être incorrect.">
            <a:extLst>
              <a:ext uri="{FF2B5EF4-FFF2-40B4-BE49-F238E27FC236}">
                <a16:creationId xmlns:a16="http://schemas.microsoft.com/office/drawing/2014/main" id="{95B410F1-058F-BA0A-999E-DE965AAB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921" y="1812375"/>
            <a:ext cx="2428374" cy="2286669"/>
          </a:xfrm>
          <a:prstGeom prst="rect">
            <a:avLst/>
          </a:prstGeom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740713AB-E953-6F3C-9D69-AB3C5C916CB3}"/>
              </a:ext>
            </a:extLst>
          </p:cNvPr>
          <p:cNvSpPr/>
          <p:nvPr/>
        </p:nvSpPr>
        <p:spPr>
          <a:xfrm>
            <a:off x="5637544" y="3157952"/>
            <a:ext cx="3141805" cy="6552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>
                <a:cs typeface="Segoe UI"/>
              </a:rPr>
              <a:t>A venir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ECAC9-76B4-839C-FFA5-42D3B75D0F0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D1266E-8927-4890-AADF-0ED91D14D414}" type="datetime4">
              <a:rPr lang="fr-FR" smtClean="0"/>
              <a:t>6 mai 2025</a:t>
            </a:fld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50B9D-650E-FFDF-BE17-437015D84A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08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4DB0D6-4F4F-5B62-5E56-47ED4D452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C6F7A-A92A-7750-3307-33D1EDFF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995467"/>
            <a:ext cx="9141397" cy="615553"/>
          </a:xfrm>
        </p:spPr>
        <p:txBody>
          <a:bodyPr/>
          <a:lstStyle/>
          <a:p>
            <a:r>
              <a:rPr lang="en-US" altLang="en-US"/>
              <a:t>Merci pour </a:t>
            </a:r>
            <a:r>
              <a:rPr lang="en-US" altLang="en-US" err="1"/>
              <a:t>votre</a:t>
            </a:r>
            <a:r>
              <a:rPr lang="en-US" altLang="en-US"/>
              <a:t> attention</a:t>
            </a:r>
            <a:endParaRPr lang="fr-F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644507-4173-A7B0-B2C4-3331E91AD3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3260705"/>
            <a:ext cx="7799387" cy="1534757"/>
          </a:xfrm>
        </p:spPr>
        <p:txBody>
          <a:bodyPr wrap="square" lIns="0" tIns="0" rIns="0" bIns="0" anchor="t">
            <a:noAutofit/>
          </a:bodyPr>
          <a:lstStyle/>
          <a:p>
            <a:r>
              <a:rPr lang="fr-FR" altLang="en-US" sz="2400"/>
              <a:t>Avez-vous des questions ?</a:t>
            </a:r>
            <a:endParaRPr lang="fr-FR" sz="2400"/>
          </a:p>
          <a:p>
            <a:endParaRPr lang="en-US" sz="240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4226BEE-8EAB-9D22-DCA5-6B580233624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788DD06-F506-4663-9192-0CB26DD89882}" type="datetime4">
              <a:rPr lang="fr-FR" smtClean="0"/>
              <a:t>6 mai 2025</a:t>
            </a:fld>
            <a:endParaRPr lang="fr-F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C0066C-29B3-F6E1-87FB-D018C169F8E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4196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D43C4-6CD7-49AE-CCE2-509F3A553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E33544-6816-ADCF-F4CB-61FB0939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36" y="186438"/>
            <a:ext cx="5334000" cy="118903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err="1">
                <a:cs typeface="Segoe UI"/>
              </a:rPr>
              <a:t>Contexte</a:t>
            </a:r>
            <a:r>
              <a:rPr lang="en-US">
                <a:cs typeface="Segoe UI"/>
              </a:rPr>
              <a:t> – 5W </a:t>
            </a:r>
          </a:p>
        </p:txBody>
      </p:sp>
      <p:pic>
        <p:nvPicPr>
          <p:cNvPr id="1030" name="Espace réservé pour une image  1029" descr="Premium Vector | Cute bee cartoon, newborn baby, vector illustration">
            <a:extLst>
              <a:ext uri="{FF2B5EF4-FFF2-40B4-BE49-F238E27FC236}">
                <a16:creationId xmlns:a16="http://schemas.microsoft.com/office/drawing/2014/main" id="{F274BB07-EA42-1BBD-C8B8-DE459848B3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4167" b="24167"/>
          <a:stretch/>
        </p:blipFill>
        <p:spPr>
          <a:xfrm>
            <a:off x="5191635" y="2019812"/>
            <a:ext cx="1278611" cy="644472"/>
          </a:xfrm>
        </p:spPr>
      </p:pic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6761EEFA-45D4-5052-EF53-239E953F10C0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M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CEA62C00-59EC-AF76-348B-5AEB01D6A6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6843253"/>
              </p:ext>
            </p:extLst>
          </p:nvPr>
        </p:nvGraphicFramePr>
        <p:xfrm>
          <a:off x="1201121" y="24538"/>
          <a:ext cx="9247320" cy="5801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61" name="Flèche : bas 960">
            <a:extLst>
              <a:ext uri="{FF2B5EF4-FFF2-40B4-BE49-F238E27FC236}">
                <a16:creationId xmlns:a16="http://schemas.microsoft.com/office/drawing/2014/main" id="{DF0EB4AA-BC12-4B7D-265D-8654B49EBCEA}"/>
              </a:ext>
            </a:extLst>
          </p:cNvPr>
          <p:cNvSpPr/>
          <p:nvPr/>
        </p:nvSpPr>
        <p:spPr>
          <a:xfrm>
            <a:off x="5724516" y="2671079"/>
            <a:ext cx="200526" cy="5002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Costume abeille - Déguisement adulte homme - v19278 | Atelier Mascarade">
            <a:extLst>
              <a:ext uri="{FF2B5EF4-FFF2-40B4-BE49-F238E27FC236}">
                <a16:creationId xmlns:a16="http://schemas.microsoft.com/office/drawing/2014/main" id="{8BB5BB37-D86D-C678-CD49-63442CA7C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892" y="3347633"/>
            <a:ext cx="963774" cy="115720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5121DF-AEB4-43A9-8A25-5F55227D249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FE41080-2790-4D5B-90ED-1E97139224F2}" type="datetime4">
              <a:rPr lang="fr-FR" smtClean="0"/>
              <a:t>6 mai 2025</a:t>
            </a:fld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990B2-6A5B-1974-7AA0-61324B364D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96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DBD50-8866-01E7-2395-F236FDBB0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E22F29-991C-A021-7FB3-DCE3463EE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/>
              <a:t>Planification</a:t>
            </a:r>
            <a:endParaRPr lang="fr-FR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DF95935F-70E4-F058-519A-07618B1E6F95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L </a:t>
            </a: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F02F306E-C3AB-7962-8FC1-9110F646F337}"/>
              </a:ext>
            </a:extLst>
          </p:cNvPr>
          <p:cNvGraphicFramePr/>
          <p:nvPr/>
        </p:nvGraphicFramePr>
        <p:xfrm>
          <a:off x="1049593" y="2434850"/>
          <a:ext cx="10092813" cy="219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5FADC01E-2D71-E48D-5E3E-28EF984B5C24}"/>
              </a:ext>
            </a:extLst>
          </p:cNvPr>
          <p:cNvGraphicFramePr/>
          <p:nvPr/>
        </p:nvGraphicFramePr>
        <p:xfrm>
          <a:off x="1049594" y="2283967"/>
          <a:ext cx="10092812" cy="363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1F5913F-DDAE-D51B-4F1E-99C3639CA2FB}"/>
              </a:ext>
            </a:extLst>
          </p:cNvPr>
          <p:cNvSpPr/>
          <p:nvPr/>
        </p:nvSpPr>
        <p:spPr>
          <a:xfrm rot="16200000">
            <a:off x="7551175" y="4371881"/>
            <a:ext cx="619432" cy="29700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F52AEE1-33BB-8951-2554-CB0C74634959}"/>
              </a:ext>
            </a:extLst>
          </p:cNvPr>
          <p:cNvSpPr txBox="1"/>
          <p:nvPr/>
        </p:nvSpPr>
        <p:spPr>
          <a:xfrm>
            <a:off x="6721366" y="4970207"/>
            <a:ext cx="2576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Où nous sommes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7C9BB11-0B81-2860-7500-E3CFCDE46939}"/>
              </a:ext>
            </a:extLst>
          </p:cNvPr>
          <p:cNvCxnSpPr/>
          <p:nvPr/>
        </p:nvCxnSpPr>
        <p:spPr>
          <a:xfrm>
            <a:off x="8642555" y="1502405"/>
            <a:ext cx="0" cy="3467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619C6F03-1BC3-D589-E280-791D96D7349A}"/>
              </a:ext>
            </a:extLst>
          </p:cNvPr>
          <p:cNvSpPr txBox="1"/>
          <p:nvPr/>
        </p:nvSpPr>
        <p:spPr>
          <a:xfrm>
            <a:off x="7860891" y="1039130"/>
            <a:ext cx="1740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>
                <a:solidFill>
                  <a:schemeClr val="accent1"/>
                </a:solidFill>
              </a:rPr>
              <a:t>Fin du projet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ACC82-375E-29E4-38EB-1BA07294D1F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3DD57F5-12A5-4E32-82A9-0897C21CE071}" type="datetime4">
              <a:rPr lang="fr-FR" smtClean="0"/>
              <a:t>6 mai 2025</a:t>
            </a:fld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E8291-DA4C-0149-63F1-63D83438E88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6</a:t>
            </a:fld>
            <a:endParaRPr lang="fr-FR"/>
          </a:p>
        </p:txBody>
      </p:sp>
      <p:pic>
        <p:nvPicPr>
          <p:cNvPr id="11" name="Picture 2" descr="Rétroplanning : C'est quoi exactement en 6 étapes ? - InGrowth">
            <a:extLst>
              <a:ext uri="{FF2B5EF4-FFF2-40B4-BE49-F238E27FC236}">
                <a16:creationId xmlns:a16="http://schemas.microsoft.com/office/drawing/2014/main" id="{C9E1B5C2-67AF-5328-E697-8A624425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320" y="290714"/>
            <a:ext cx="1995774" cy="14968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71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8" grpId="0">
        <p:bldAsOne/>
      </p:bldGraphic>
      <p:bldP spid="9" grpId="0" animBg="1"/>
      <p:bldP spid="10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59" y="242671"/>
            <a:ext cx="6477000" cy="11890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Régulation</a:t>
            </a:r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 de la </a:t>
            </a:r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température</a:t>
            </a:r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 </a:t>
            </a:r>
            <a:endParaRPr lang="en-US">
              <a:solidFill>
                <a:schemeClr val="tx1"/>
              </a:solidFill>
              <a:cs typeface="Segoe UI"/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5A90088-B886-CCE0-4D84-98C40C6348DD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M 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5939029-30D8-5E8A-21C6-87B12EC7552B}"/>
              </a:ext>
            </a:extLst>
          </p:cNvPr>
          <p:cNvSpPr txBox="1"/>
          <p:nvPr/>
        </p:nvSpPr>
        <p:spPr>
          <a:xfrm>
            <a:off x="5807406" y="1852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212121"/>
                </a:solidFill>
                <a:highlight>
                  <a:srgbClr val="FFFFFF"/>
                </a:highlight>
                <a:latin typeface="Lato"/>
                <a:ea typeface="Lato"/>
                <a:cs typeface="Lato"/>
              </a:rPr>
              <a:t>Glomère</a:t>
            </a:r>
            <a:r>
              <a:rPr lang="en-US" b="1">
                <a:solidFill>
                  <a:srgbClr val="212121"/>
                </a:solidFill>
                <a:highlight>
                  <a:srgbClr val="FFFFFF"/>
                </a:highlight>
                <a:latin typeface="Lato"/>
                <a:ea typeface="Lato"/>
                <a:cs typeface="Lato"/>
              </a:rPr>
              <a:t> </a:t>
            </a:r>
          </a:p>
        </p:txBody>
      </p:sp>
      <p:cxnSp>
        <p:nvCxnSpPr>
          <p:cNvPr id="12" name="Connecteur : en arc 11">
            <a:extLst>
              <a:ext uri="{FF2B5EF4-FFF2-40B4-BE49-F238E27FC236}">
                <a16:creationId xmlns:a16="http://schemas.microsoft.com/office/drawing/2014/main" id="{7E287D02-F170-1A5D-5BCE-3430B1962800}"/>
              </a:ext>
            </a:extLst>
          </p:cNvPr>
          <p:cNvCxnSpPr/>
          <p:nvPr/>
        </p:nvCxnSpPr>
        <p:spPr>
          <a:xfrm>
            <a:off x="6932768" y="367119"/>
            <a:ext cx="1415951" cy="59455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1C17B23-FDA2-429A-F685-14711689F795}"/>
              </a:ext>
            </a:extLst>
          </p:cNvPr>
          <p:cNvGrpSpPr/>
          <p:nvPr/>
        </p:nvGrpSpPr>
        <p:grpSpPr>
          <a:xfrm>
            <a:off x="4956057" y="5122304"/>
            <a:ext cx="2602605" cy="1391337"/>
            <a:chOff x="593883" y="4150479"/>
            <a:chExt cx="4104518" cy="2241685"/>
          </a:xfrm>
        </p:grpSpPr>
        <p:pic>
          <p:nvPicPr>
            <p:cNvPr id="13" name="Image 12" descr="Une image contenant appareil, thermomètre, texte, Instrument de mesure&#10;&#10;Le contenu généré par l’IA peut être incorrect.">
              <a:extLst>
                <a:ext uri="{FF2B5EF4-FFF2-40B4-BE49-F238E27FC236}">
                  <a16:creationId xmlns:a16="http://schemas.microsoft.com/office/drawing/2014/main" id="{A2B96FF1-D801-B773-2927-DF01CFCD8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883" y="4150479"/>
              <a:ext cx="2241685" cy="2241685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A1998B0-A7EB-2C5E-DEB0-ED10B62CD182}"/>
                </a:ext>
              </a:extLst>
            </p:cNvPr>
            <p:cNvSpPr txBox="1"/>
            <p:nvPr/>
          </p:nvSpPr>
          <p:spPr>
            <a:xfrm>
              <a:off x="2183325" y="5071493"/>
              <a:ext cx="2515076" cy="84299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buFont typeface="Calibri"/>
                <a:buChar char="-"/>
              </a:pPr>
              <a:r>
                <a:rPr lang="fr-FR" sz="2800" b="1">
                  <a:solidFill>
                    <a:srgbClr val="C27844"/>
                  </a:solidFill>
                  <a:latin typeface="Arial"/>
                  <a:cs typeface="Arial"/>
                </a:rPr>
                <a:t>10 °C</a:t>
              </a:r>
              <a:endParaRPr lang="fr-FR" sz="2800" b="1">
                <a:solidFill>
                  <a:srgbClr val="C27844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Image 14" descr="Parrainez des abeilles">
            <a:extLst>
              <a:ext uri="{FF2B5EF4-FFF2-40B4-BE49-F238E27FC236}">
                <a16:creationId xmlns:a16="http://schemas.microsoft.com/office/drawing/2014/main" id="{AAEFD364-F81C-0C26-EE6A-9A6FF1C88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09" y="1530080"/>
            <a:ext cx="4764155" cy="36874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C97BA02-36C8-FA2E-BB6F-493DD0678941}"/>
              </a:ext>
            </a:extLst>
          </p:cNvPr>
          <p:cNvSpPr txBox="1"/>
          <p:nvPr/>
        </p:nvSpPr>
        <p:spPr>
          <a:xfrm>
            <a:off x="8910421" y="64701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rgbClr val="14171C"/>
                </a:solidFill>
                <a:highlight>
                  <a:srgbClr val="FFFFFF"/>
                </a:highlight>
                <a:latin typeface="Open Sans Condensed"/>
              </a:rPr>
              <a:t>activité</a:t>
            </a:r>
            <a:r>
              <a:rPr lang="en-US" b="1">
                <a:solidFill>
                  <a:srgbClr val="14171C"/>
                </a:solidFill>
                <a:highlight>
                  <a:srgbClr val="FFFFFF"/>
                </a:highlight>
                <a:latin typeface="Open Sans Condensed"/>
              </a:rPr>
              <a:t> </a:t>
            </a:r>
            <a:r>
              <a:rPr lang="en-US" b="1" err="1">
                <a:solidFill>
                  <a:srgbClr val="14171C"/>
                </a:solidFill>
                <a:highlight>
                  <a:srgbClr val="FFFFFF"/>
                </a:highlight>
                <a:latin typeface="Open Sans Condensed"/>
              </a:rPr>
              <a:t>musculaire</a:t>
            </a:r>
            <a:endParaRPr lang="en-US" b="1">
              <a:solidFill>
                <a:srgbClr val="14171C"/>
              </a:solidFill>
              <a:highlight>
                <a:srgbClr val="FFFFFF"/>
              </a:highlight>
              <a:latin typeface="Open Sans Condensed"/>
            </a:endParaRP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CF85F31C-BC18-01A6-7638-0E5304A7383A}"/>
              </a:ext>
            </a:extLst>
          </p:cNvPr>
          <p:cNvSpPr/>
          <p:nvPr/>
        </p:nvSpPr>
        <p:spPr>
          <a:xfrm>
            <a:off x="7940260" y="5864086"/>
            <a:ext cx="706782" cy="220869"/>
          </a:xfrm>
          <a:prstGeom prst="rightArrow">
            <a:avLst/>
          </a:prstGeom>
          <a:solidFill>
            <a:srgbClr val="594F4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 descr="Une image contenant horloge, cercle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F2AD19DF-31A4-52CC-0E2F-2AD2616B4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533" y="1273589"/>
            <a:ext cx="6768408" cy="3670299"/>
          </a:xfrm>
          <a:prstGeom prst="rect">
            <a:avLst/>
          </a:prstGeom>
        </p:spPr>
      </p:pic>
      <p:pic>
        <p:nvPicPr>
          <p:cNvPr id="10" name="Image 9" descr="Une image contenant insecte, ruche, Macrophotographie, abeille&#10;&#10;Le contenu généré par l’IA peut être incorrect.">
            <a:extLst>
              <a:ext uri="{FF2B5EF4-FFF2-40B4-BE49-F238E27FC236}">
                <a16:creationId xmlns:a16="http://schemas.microsoft.com/office/drawing/2014/main" id="{2D434EC3-DEDB-C352-9925-CDE110326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561" y="-3991"/>
            <a:ext cx="2363582" cy="1541533"/>
          </a:xfrm>
          <a:prstGeom prst="rect">
            <a:avLst/>
          </a:prstGeom>
        </p:spPr>
      </p:pic>
      <p:pic>
        <p:nvPicPr>
          <p:cNvPr id="21" name="Image 20" descr="Une image contenant invertébré, Invertébrés marins, orange, art&#10;&#10;Le contenu généré par l’IA peut être incorrect.">
            <a:extLst>
              <a:ext uri="{FF2B5EF4-FFF2-40B4-BE49-F238E27FC236}">
                <a16:creationId xmlns:a16="http://schemas.microsoft.com/office/drawing/2014/main" id="{DE300588-9246-7BCE-D2E6-F636BAF79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171" y="5081352"/>
            <a:ext cx="2211362" cy="1392212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3CEA66-9128-212D-A693-6F6B579703A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62588DF-B9DF-4889-A081-C50927273152}" type="datetime4">
              <a:rPr lang="fr-FR" smtClean="0"/>
              <a:t>6 mai 2025</a:t>
            </a:fld>
            <a:endParaRPr lang="fr-F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DC6F42-AE43-B921-DE6D-9531908218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6" grpId="0"/>
      <p:bldP spid="18" grpId="0" animBg="1"/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8C6B5-87AC-4DA5-94CA-6E092A6A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/>
              <a:t>Description fonctionnelle</a:t>
            </a:r>
            <a:endParaRPr lang="en-US">
              <a:cs typeface="Segoe UI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F52EDA-7F85-46DD-9A9E-95E0E3EC3F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2011680"/>
            <a:ext cx="10612581" cy="3579472"/>
          </a:xfrm>
        </p:spPr>
        <p:txBody>
          <a:bodyPr lIns="91440" tIns="45720" rIns="91440" bIns="45720" anchor="t"/>
          <a:lstStyle/>
          <a:p>
            <a:pPr marL="457200" indent="-457200">
              <a:buFontTx/>
              <a:buChar char="-"/>
            </a:pPr>
            <a:r>
              <a:rPr lang="en-US" sz="2000" err="1">
                <a:ea typeface="+mn-lt"/>
                <a:cs typeface="+mn-lt"/>
              </a:rPr>
              <a:t>Régulation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thermique</a:t>
            </a:r>
            <a:r>
              <a:rPr lang="en-US" sz="2000">
                <a:ea typeface="+mn-lt"/>
                <a:cs typeface="+mn-lt"/>
              </a:rPr>
              <a:t> via thermostat</a:t>
            </a:r>
          </a:p>
          <a:p>
            <a:pPr marL="457200" indent="-457200">
              <a:buFontTx/>
              <a:buChar char="-"/>
            </a:pPr>
            <a:endParaRPr lang="fr-FR" sz="2000">
              <a:ea typeface="+mn-lt"/>
              <a:cs typeface="+mn-lt"/>
            </a:endParaRPr>
          </a:p>
          <a:p>
            <a:pPr marL="457200" indent="-457200">
              <a:buFontTx/>
              <a:buChar char="-"/>
            </a:pPr>
            <a:r>
              <a:rPr lang="en-US" sz="2000">
                <a:ea typeface="+mn-lt"/>
                <a:cs typeface="+mn-lt"/>
              </a:rPr>
              <a:t>Alimentation </a:t>
            </a:r>
            <a:r>
              <a:rPr lang="en-US" sz="2000" err="1">
                <a:ea typeface="+mn-lt"/>
                <a:cs typeface="+mn-lt"/>
              </a:rPr>
              <a:t>solaire</a:t>
            </a:r>
            <a:r>
              <a:rPr lang="en-US" sz="2000">
                <a:ea typeface="+mn-lt"/>
                <a:cs typeface="+mn-lt"/>
              </a:rPr>
              <a:t> sans batterie</a:t>
            </a:r>
          </a:p>
          <a:p>
            <a:pPr marL="457200" indent="-457200">
              <a:buFontTx/>
              <a:buChar char="-"/>
            </a:pPr>
            <a:endParaRPr lang="en-US" sz="2000">
              <a:ea typeface="+mn-lt"/>
              <a:cs typeface="+mn-lt"/>
            </a:endParaRPr>
          </a:p>
          <a:p>
            <a:pPr marL="457200" indent="-457200">
              <a:buFontTx/>
              <a:buChar char="-"/>
            </a:pPr>
            <a:r>
              <a:rPr lang="en-US" sz="2000">
                <a:ea typeface="+mn-lt"/>
                <a:cs typeface="+mn-lt"/>
              </a:rPr>
              <a:t>Protection </a:t>
            </a:r>
            <a:r>
              <a:rPr lang="en-US" sz="2000" err="1">
                <a:ea typeface="+mn-lt"/>
                <a:cs typeface="+mn-lt"/>
              </a:rPr>
              <a:t>contre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surchauffe</a:t>
            </a:r>
            <a:endParaRPr lang="en-US" sz="2000">
              <a:ea typeface="+mn-lt"/>
              <a:cs typeface="+mn-lt"/>
            </a:endParaRPr>
          </a:p>
          <a:p>
            <a:pPr marL="457200" indent="-457200">
              <a:buFontTx/>
              <a:buChar char="-"/>
            </a:pPr>
            <a:endParaRPr lang="en-US" sz="2000">
              <a:ea typeface="+mn-lt"/>
              <a:cs typeface="+mn-lt"/>
            </a:endParaRPr>
          </a:p>
          <a:p>
            <a:pPr marL="457200" indent="-457200">
              <a:buFontTx/>
              <a:buChar char="-"/>
            </a:pPr>
            <a:r>
              <a:rPr lang="en-US" sz="2000" err="1">
                <a:ea typeface="+mn-lt"/>
                <a:cs typeface="+mn-lt"/>
              </a:rPr>
              <a:t>Facilité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d'installation</a:t>
            </a:r>
            <a:r>
              <a:rPr lang="en-US" sz="2000">
                <a:ea typeface="+mn-lt"/>
                <a:cs typeface="+mn-lt"/>
              </a:rPr>
              <a:t> et maintenance</a:t>
            </a:r>
          </a:p>
          <a:p>
            <a:pPr marL="457200" indent="-457200">
              <a:buFontTx/>
              <a:buChar char="-"/>
            </a:pPr>
            <a:endParaRPr lang="en-US" sz="2000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000">
                <a:ea typeface="+mn-lt"/>
                <a:cs typeface="+mn-lt"/>
              </a:rPr>
              <a:t>Système durable dans le temps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A0091C6-810A-CF6A-9A53-D463CB06002C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S</a:t>
            </a:r>
          </a:p>
        </p:txBody>
      </p:sp>
      <p:pic>
        <p:nvPicPr>
          <p:cNvPr id="5122" name="Picture 2" descr="Fonctionnel et non-fonctionnel">
            <a:extLst>
              <a:ext uri="{FF2B5EF4-FFF2-40B4-BE49-F238E27FC236}">
                <a16:creationId xmlns:a16="http://schemas.microsoft.com/office/drawing/2014/main" id="{CAEEACAD-3971-BC38-7708-E400BBA8F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442" y="770503"/>
            <a:ext cx="2989735" cy="215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FAD1EA-3C17-A85F-12A6-6ECA431A34D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297D65F-D070-4C88-AE48-B3EE2942E536}" type="datetime4">
              <a:rPr lang="fr-FR" smtClean="0"/>
              <a:t>6 mai 2025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28CE7-9BAC-047A-6A5E-0B549F6206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8</a:t>
            </a:fld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34C1FB-5C0A-7455-5889-CEB50EF82C43}"/>
              </a:ext>
            </a:extLst>
          </p:cNvPr>
          <p:cNvGrpSpPr/>
          <p:nvPr/>
        </p:nvGrpSpPr>
        <p:grpSpPr>
          <a:xfrm>
            <a:off x="5663565" y="1394548"/>
            <a:ext cx="2900915" cy="1267158"/>
            <a:chOff x="5663565" y="1394548"/>
            <a:chExt cx="2900915" cy="1267158"/>
          </a:xfrm>
        </p:grpSpPr>
        <p:pic>
          <p:nvPicPr>
            <p:cNvPr id="5124" name="Picture 4" descr="Electric Heater Closeup Royalty-Free Stock Photo">
              <a:extLst>
                <a:ext uri="{FF2B5EF4-FFF2-40B4-BE49-F238E27FC236}">
                  <a16:creationId xmlns:a16="http://schemas.microsoft.com/office/drawing/2014/main" id="{C34DD073-2F57-4699-364C-8A7C787C1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759" y="1394548"/>
              <a:ext cx="1691721" cy="12671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C2AD4B85-C61D-0066-6E35-32C99FF1CB01}"/>
                </a:ext>
              </a:extLst>
            </p:cNvPr>
            <p:cNvSpPr/>
            <p:nvPr/>
          </p:nvSpPr>
          <p:spPr>
            <a:xfrm>
              <a:off x="5663565" y="2017356"/>
              <a:ext cx="633389" cy="37914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D4002F-853A-1AFD-51D8-CE0632CF7DEE}"/>
              </a:ext>
            </a:extLst>
          </p:cNvPr>
          <p:cNvGrpSpPr/>
          <p:nvPr/>
        </p:nvGrpSpPr>
        <p:grpSpPr>
          <a:xfrm>
            <a:off x="5178115" y="2767281"/>
            <a:ext cx="2987516" cy="1023112"/>
            <a:chOff x="5178115" y="2767281"/>
            <a:chExt cx="2987516" cy="1023112"/>
          </a:xfrm>
        </p:grpSpPr>
        <p:pic>
          <p:nvPicPr>
            <p:cNvPr id="9" name="Picture 4" descr="Panneau Solaire Photovoltaïque - Images vectorielles gratuites sur Pixabay">
              <a:extLst>
                <a:ext uri="{FF2B5EF4-FFF2-40B4-BE49-F238E27FC236}">
                  <a16:creationId xmlns:a16="http://schemas.microsoft.com/office/drawing/2014/main" id="{2B1619BE-9982-9EE5-B804-7C65D74F68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89" b="14686"/>
            <a:stretch/>
          </p:blipFill>
          <p:spPr bwMode="auto">
            <a:xfrm>
              <a:off x="5864509" y="2885834"/>
              <a:ext cx="1111362" cy="78600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id="{ECC7D6CF-5349-173E-1308-985DA759D4E4}"/>
                </a:ext>
              </a:extLst>
            </p:cNvPr>
            <p:cNvSpPr/>
            <p:nvPr/>
          </p:nvSpPr>
          <p:spPr>
            <a:xfrm>
              <a:off x="5178115" y="2929756"/>
              <a:ext cx="633389" cy="37914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28" name="Picture 8" descr="500+ Batteries Not Included Stock Illustrations, Royalty-Free Vector  Graphics &amp; Clip Art - iStock | No batteries, Toy no batteries, Christmas  stress">
              <a:extLst>
                <a:ext uri="{FF2B5EF4-FFF2-40B4-BE49-F238E27FC236}">
                  <a16:creationId xmlns:a16="http://schemas.microsoft.com/office/drawing/2014/main" id="{9435DFA3-FD43-2237-6642-D6ECD00D40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2519" y="2767281"/>
              <a:ext cx="1023112" cy="10231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ross 14">
              <a:extLst>
                <a:ext uri="{FF2B5EF4-FFF2-40B4-BE49-F238E27FC236}">
                  <a16:creationId xmlns:a16="http://schemas.microsoft.com/office/drawing/2014/main" id="{C705F5C5-4BC8-BA22-E57E-A940412D0836}"/>
                </a:ext>
              </a:extLst>
            </p:cNvPr>
            <p:cNvSpPr/>
            <p:nvPr/>
          </p:nvSpPr>
          <p:spPr>
            <a:xfrm>
              <a:off x="6872759" y="3096984"/>
              <a:ext cx="312234" cy="289931"/>
            </a:xfrm>
            <a:prstGeom prst="plus">
              <a:avLst>
                <a:gd name="adj" fmla="val 3552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A54DB-59B8-4BBC-61FC-20DB0547C530}"/>
              </a:ext>
            </a:extLst>
          </p:cNvPr>
          <p:cNvGrpSpPr/>
          <p:nvPr/>
        </p:nvGrpSpPr>
        <p:grpSpPr>
          <a:xfrm>
            <a:off x="5030176" y="3671841"/>
            <a:ext cx="2134279" cy="848628"/>
            <a:chOff x="5030176" y="3671841"/>
            <a:chExt cx="2134279" cy="848628"/>
          </a:xfrm>
        </p:grpSpPr>
        <p:sp>
          <p:nvSpPr>
            <p:cNvPr id="11" name="Arrow: Left-Right 10">
              <a:extLst>
                <a:ext uri="{FF2B5EF4-FFF2-40B4-BE49-F238E27FC236}">
                  <a16:creationId xmlns:a16="http://schemas.microsoft.com/office/drawing/2014/main" id="{698AE21F-F4C3-8B80-77C2-3D82BB95ABBA}"/>
                </a:ext>
              </a:extLst>
            </p:cNvPr>
            <p:cNvSpPr/>
            <p:nvPr/>
          </p:nvSpPr>
          <p:spPr>
            <a:xfrm>
              <a:off x="5030176" y="3752074"/>
              <a:ext cx="633389" cy="37914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30" name="Picture 10" descr="Home Overheating: Over 194 Royalty-Free Licensable Stock Illustrations &amp;  Drawings | Shutterstock">
              <a:extLst>
                <a:ext uri="{FF2B5EF4-FFF2-40B4-BE49-F238E27FC236}">
                  <a16:creationId xmlns:a16="http://schemas.microsoft.com/office/drawing/2014/main" id="{4C5038AD-1D4C-F2A1-5AF3-1889AA617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62"/>
            <a:stretch/>
          </p:blipFill>
          <p:spPr bwMode="auto">
            <a:xfrm>
              <a:off x="6312900" y="3671841"/>
              <a:ext cx="851555" cy="84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7FBF9B-31F3-1DD9-1F65-5A53FE0DED75}"/>
              </a:ext>
            </a:extLst>
          </p:cNvPr>
          <p:cNvGrpSpPr/>
          <p:nvPr/>
        </p:nvGrpSpPr>
        <p:grpSpPr>
          <a:xfrm>
            <a:off x="5512170" y="4439777"/>
            <a:ext cx="2671181" cy="898215"/>
            <a:chOff x="5512170" y="4439777"/>
            <a:chExt cx="2671181" cy="898215"/>
          </a:xfrm>
        </p:grpSpPr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EF1DB4D6-1598-191E-971A-E46E62602BC0}"/>
                </a:ext>
              </a:extLst>
            </p:cNvPr>
            <p:cNvSpPr/>
            <p:nvPr/>
          </p:nvSpPr>
          <p:spPr>
            <a:xfrm>
              <a:off x="5512170" y="4652693"/>
              <a:ext cx="633389" cy="37914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32" name="Picture 12" descr="Comment sécuriser ses processus de maintenance ?">
              <a:extLst>
                <a:ext uri="{FF2B5EF4-FFF2-40B4-BE49-F238E27FC236}">
                  <a16:creationId xmlns:a16="http://schemas.microsoft.com/office/drawing/2014/main" id="{64F1F6F3-2BEE-D48A-02AE-706BD7048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796" y="4439777"/>
              <a:ext cx="851555" cy="898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C51E4F-F358-6146-7678-0AD5B6BA0E1E}"/>
              </a:ext>
            </a:extLst>
          </p:cNvPr>
          <p:cNvGrpSpPr/>
          <p:nvPr/>
        </p:nvGrpSpPr>
        <p:grpSpPr>
          <a:xfrm>
            <a:off x="5030176" y="5181336"/>
            <a:ext cx="2068280" cy="786007"/>
            <a:chOff x="5030176" y="5181336"/>
            <a:chExt cx="2068280" cy="786007"/>
          </a:xfrm>
        </p:grpSpPr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236D8773-D53A-F09F-2014-A990FDCADE46}"/>
                </a:ext>
              </a:extLst>
            </p:cNvPr>
            <p:cNvSpPr/>
            <p:nvPr/>
          </p:nvSpPr>
          <p:spPr>
            <a:xfrm>
              <a:off x="5030176" y="5491668"/>
              <a:ext cx="633389" cy="379142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34" name="Picture 14" descr="long term icon 41285604 Vector Art at Vecteezy">
              <a:extLst>
                <a:ext uri="{FF2B5EF4-FFF2-40B4-BE49-F238E27FC236}">
                  <a16:creationId xmlns:a16="http://schemas.microsoft.com/office/drawing/2014/main" id="{64778F03-98A0-075C-87B6-F6A394653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4"/>
            <a:stretch/>
          </p:blipFill>
          <p:spPr bwMode="auto">
            <a:xfrm>
              <a:off x="6172093" y="5181336"/>
              <a:ext cx="926363" cy="78600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0979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81820"/>
            <a:ext cx="9141397" cy="615553"/>
          </a:xfrm>
        </p:spPr>
        <p:txBody>
          <a:bodyPr/>
          <a:lstStyle/>
          <a:p>
            <a:r>
              <a:rPr lang="en-US">
                <a:cs typeface="Segoe UI"/>
              </a:rPr>
              <a:t>Brief </a:t>
            </a:r>
            <a:r>
              <a:rPr lang="en-US" err="1">
                <a:cs typeface="Segoe UI"/>
              </a:rPr>
              <a:t>Composants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CCDABD-3EFE-ECA9-7838-238C71D506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56719" y="1176411"/>
            <a:ext cx="9289769" cy="5444783"/>
          </a:xfrm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fr-FR" sz="2800">
                <a:ea typeface="+mn-lt"/>
                <a:cs typeface="+mn-lt"/>
              </a:rPr>
              <a:t>- Panneau solaire 12V</a:t>
            </a:r>
            <a:endParaRPr lang="fr-FR" sz="2800">
              <a:cs typeface="Segoe UI"/>
            </a:endParaRPr>
          </a:p>
          <a:p>
            <a:endParaRPr lang="fr-FR" sz="2800">
              <a:ea typeface="+mn-lt"/>
              <a:cs typeface="+mn-lt"/>
            </a:endParaRPr>
          </a:p>
          <a:p>
            <a:r>
              <a:rPr lang="fr-FR" sz="2800">
                <a:ea typeface="+mn-lt"/>
                <a:cs typeface="+mn-lt"/>
              </a:rPr>
              <a:t>- Résistances chauffantes PWR163S-25-15T0J</a:t>
            </a:r>
            <a:endParaRPr lang="fr-FR" sz="2800">
              <a:cs typeface="Segoe UI"/>
            </a:endParaRPr>
          </a:p>
          <a:p>
            <a:endParaRPr lang="fr-FR" sz="2800">
              <a:ea typeface="+mn-lt"/>
              <a:cs typeface="+mn-lt"/>
            </a:endParaRPr>
          </a:p>
          <a:p>
            <a:r>
              <a:rPr lang="fr-FR" sz="2800">
                <a:ea typeface="+mn-lt"/>
                <a:cs typeface="+mn-lt"/>
              </a:rPr>
              <a:t>- Fluide caloporteur : huile de </a:t>
            </a:r>
            <a:r>
              <a:rPr lang="fr-FR" sz="2800" err="1">
                <a:ea typeface="+mn-lt"/>
                <a:cs typeface="+mn-lt"/>
              </a:rPr>
              <a:t>végétaline</a:t>
            </a:r>
            <a:endParaRPr lang="fr-FR" sz="2800">
              <a:ea typeface="+mn-lt"/>
              <a:cs typeface="+mn-lt"/>
            </a:endParaRPr>
          </a:p>
          <a:p>
            <a:endParaRPr lang="fr-FR" sz="2800">
              <a:cs typeface="Segoe UI"/>
            </a:endParaRPr>
          </a:p>
          <a:p>
            <a:r>
              <a:rPr lang="fr-FR" sz="2800">
                <a:ea typeface="+mn-lt"/>
                <a:cs typeface="+mn-lt"/>
              </a:rPr>
              <a:t>- ESP32 </a:t>
            </a:r>
            <a:r>
              <a:rPr lang="fr-FR" sz="2800" err="1">
                <a:ea typeface="+mn-lt"/>
                <a:cs typeface="+mn-lt"/>
              </a:rPr>
              <a:t>wroom</a:t>
            </a:r>
            <a:endParaRPr lang="fr-FR" sz="2800">
              <a:cs typeface="Segoe UI"/>
            </a:endParaRPr>
          </a:p>
          <a:p>
            <a:endParaRPr lang="fr-FR" sz="2800">
              <a:ea typeface="+mn-lt"/>
              <a:cs typeface="+mn-lt"/>
            </a:endParaRPr>
          </a:p>
          <a:p>
            <a:r>
              <a:rPr lang="fr-FR" sz="2800">
                <a:ea typeface="+mn-lt"/>
                <a:cs typeface="+mn-lt"/>
              </a:rPr>
              <a:t>- Capteurs de température DS18B20</a:t>
            </a:r>
            <a:endParaRPr lang="fr-FR" sz="2800">
              <a:cs typeface="Segoe UI"/>
            </a:endParaRPr>
          </a:p>
          <a:p>
            <a:endParaRPr lang="fr-FR" sz="2800">
              <a:ea typeface="+mn-lt"/>
              <a:cs typeface="+mn-lt"/>
            </a:endParaRPr>
          </a:p>
          <a:p>
            <a:r>
              <a:rPr lang="fr-FR" sz="2800">
                <a:ea typeface="+mn-lt"/>
                <a:cs typeface="+mn-lt"/>
              </a:rPr>
              <a:t>- Connexion 6 pins header ou wifi</a:t>
            </a:r>
            <a:endParaRPr lang="fr-FR" sz="2800">
              <a:cs typeface="Segoe UI"/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28BB25A-A4F3-92B0-7792-E71369FEF4A2}"/>
              </a:ext>
            </a:extLst>
          </p:cNvPr>
          <p:cNvSpPr txBox="1">
            <a:spLocks/>
          </p:cNvSpPr>
          <p:nvPr/>
        </p:nvSpPr>
        <p:spPr>
          <a:xfrm>
            <a:off x="11540067" y="358893"/>
            <a:ext cx="536221" cy="3397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>
                <a:ea typeface="+mn-lt"/>
                <a:cs typeface="+mn-lt"/>
              </a:rPr>
              <a:t>S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1726E8-DDD4-1D9E-F6C7-86E029C8D75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86DE9E5-97EC-4136-A545-34996C8A9976}" type="datetime4">
              <a:rPr lang="fr-FR" smtClean="0"/>
              <a:t>6 mai 2025</a:t>
            </a:fld>
            <a:endParaRPr lang="fr-F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195ECA-B1DF-BE36-E044-E2B46C768E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7D3381-6790-4990-859B-2913D19FCC7A}" type="slidenum">
              <a:rPr lang="fr-FR" smtClean="0"/>
              <a:t>9</a:t>
            </a:fld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E36BC7-85F5-269A-9EFF-2B61F9BE5920}"/>
              </a:ext>
            </a:extLst>
          </p:cNvPr>
          <p:cNvGrpSpPr/>
          <p:nvPr/>
        </p:nvGrpSpPr>
        <p:grpSpPr>
          <a:xfrm>
            <a:off x="167141" y="249718"/>
            <a:ext cx="4090168" cy="1537652"/>
            <a:chOff x="167141" y="249718"/>
            <a:chExt cx="4090168" cy="1537652"/>
          </a:xfrm>
        </p:grpSpPr>
        <p:pic>
          <p:nvPicPr>
            <p:cNvPr id="6148" name="Picture 4" descr="Panneau solaire chargeur solaire iMars 12V 30W + controleur 100A 2 USB  ports flexible polycristallin avec clip 43 x 20 cm">
              <a:extLst>
                <a:ext uri="{FF2B5EF4-FFF2-40B4-BE49-F238E27FC236}">
                  <a16:creationId xmlns:a16="http://schemas.microsoft.com/office/drawing/2014/main" id="{A0CA635C-9A79-1640-A111-1F8624B6AB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95" r="58564" b="5567"/>
            <a:stretch/>
          </p:blipFill>
          <p:spPr bwMode="auto">
            <a:xfrm rot="16751829">
              <a:off x="1022534" y="-605675"/>
              <a:ext cx="1537652" cy="32484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Left-Right 8">
              <a:extLst>
                <a:ext uri="{FF2B5EF4-FFF2-40B4-BE49-F238E27FC236}">
                  <a16:creationId xmlns:a16="http://schemas.microsoft.com/office/drawing/2014/main" id="{9F8C6A3C-A0E8-A42B-A694-4437404A02E0}"/>
                </a:ext>
              </a:extLst>
            </p:cNvPr>
            <p:cNvSpPr/>
            <p:nvPr/>
          </p:nvSpPr>
          <p:spPr>
            <a:xfrm rot="662436">
              <a:off x="3623920" y="1404069"/>
              <a:ext cx="633389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722FEB-6469-99B6-5332-DB85F2D8999C}"/>
              </a:ext>
            </a:extLst>
          </p:cNvPr>
          <p:cNvGrpSpPr/>
          <p:nvPr/>
        </p:nvGrpSpPr>
        <p:grpSpPr>
          <a:xfrm>
            <a:off x="9845361" y="1179082"/>
            <a:ext cx="1982371" cy="1282990"/>
            <a:chOff x="9845361" y="1179082"/>
            <a:chExt cx="1982371" cy="1282990"/>
          </a:xfrm>
        </p:grpSpPr>
        <p:pic>
          <p:nvPicPr>
            <p:cNvPr id="6150" name="Picture 6">
              <a:extLst>
                <a:ext uri="{FF2B5EF4-FFF2-40B4-BE49-F238E27FC236}">
                  <a16:creationId xmlns:a16="http://schemas.microsoft.com/office/drawing/2014/main" id="{9B3F2CB7-08FE-E174-7CAA-6CB0FE5CB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76" y="1179082"/>
              <a:ext cx="1264456" cy="12644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id="{B050CAF8-1157-027B-93E9-A16E6C35B2FA}"/>
                </a:ext>
              </a:extLst>
            </p:cNvPr>
            <p:cNvSpPr/>
            <p:nvPr/>
          </p:nvSpPr>
          <p:spPr>
            <a:xfrm rot="19843117">
              <a:off x="9845361" y="2082930"/>
              <a:ext cx="633389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C51C3-846A-1942-528B-F5881276524E}"/>
              </a:ext>
            </a:extLst>
          </p:cNvPr>
          <p:cNvGrpSpPr/>
          <p:nvPr/>
        </p:nvGrpSpPr>
        <p:grpSpPr>
          <a:xfrm>
            <a:off x="90538" y="2011422"/>
            <a:ext cx="2700560" cy="1582472"/>
            <a:chOff x="90538" y="2011422"/>
            <a:chExt cx="2700560" cy="1582472"/>
          </a:xfrm>
        </p:grpSpPr>
        <p:pic>
          <p:nvPicPr>
            <p:cNvPr id="6152" name="Picture 8" descr="Etude de cas : Viscosité de l'huile végétale | Labomat">
              <a:extLst>
                <a:ext uri="{FF2B5EF4-FFF2-40B4-BE49-F238E27FC236}">
                  <a16:creationId xmlns:a16="http://schemas.microsoft.com/office/drawing/2014/main" id="{D10B3A6F-03C4-9AA1-169D-D04C0355C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38" y="2011422"/>
              <a:ext cx="1557084" cy="155708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rrow: Left-Right 10">
              <a:extLst>
                <a:ext uri="{FF2B5EF4-FFF2-40B4-BE49-F238E27FC236}">
                  <a16:creationId xmlns:a16="http://schemas.microsoft.com/office/drawing/2014/main" id="{B368D819-4B39-15CA-3E5F-A7D0E6F01E34}"/>
                </a:ext>
              </a:extLst>
            </p:cNvPr>
            <p:cNvSpPr/>
            <p:nvPr/>
          </p:nvSpPr>
          <p:spPr>
            <a:xfrm rot="662436">
              <a:off x="1899974" y="3214752"/>
              <a:ext cx="891124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E05D44-2B19-F53F-6EA3-2852DE2EF568}"/>
              </a:ext>
            </a:extLst>
          </p:cNvPr>
          <p:cNvGrpSpPr/>
          <p:nvPr/>
        </p:nvGrpSpPr>
        <p:grpSpPr>
          <a:xfrm>
            <a:off x="8537134" y="2869297"/>
            <a:ext cx="3600935" cy="1716080"/>
            <a:chOff x="8537134" y="2869297"/>
            <a:chExt cx="3600935" cy="1716080"/>
          </a:xfrm>
        </p:grpSpPr>
        <p:pic>
          <p:nvPicPr>
            <p:cNvPr id="6154" name="Picture 10" descr="Module MCU ESP32 WROOM - 16 Mo (antenne PCB) - RobotShop">
              <a:extLst>
                <a:ext uri="{FF2B5EF4-FFF2-40B4-BE49-F238E27FC236}">
                  <a16:creationId xmlns:a16="http://schemas.microsoft.com/office/drawing/2014/main" id="{74357754-5DB4-CF92-6455-5786FC1FC0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2" t="16400" r="8852" b="15884"/>
            <a:stretch/>
          </p:blipFill>
          <p:spPr bwMode="auto">
            <a:xfrm>
              <a:off x="10032726" y="2869297"/>
              <a:ext cx="2105343" cy="17160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Arrow: Left-Right 11">
              <a:extLst>
                <a:ext uri="{FF2B5EF4-FFF2-40B4-BE49-F238E27FC236}">
                  <a16:creationId xmlns:a16="http://schemas.microsoft.com/office/drawing/2014/main" id="{08FA003A-F7DA-E767-099A-D8338B65C575}"/>
                </a:ext>
              </a:extLst>
            </p:cNvPr>
            <p:cNvSpPr/>
            <p:nvPr/>
          </p:nvSpPr>
          <p:spPr>
            <a:xfrm rot="21144664">
              <a:off x="8537134" y="4080104"/>
              <a:ext cx="872523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023F5A-F74D-8FD6-CFEC-B0C8B7C38D56}"/>
              </a:ext>
            </a:extLst>
          </p:cNvPr>
          <p:cNvGrpSpPr/>
          <p:nvPr/>
        </p:nvGrpSpPr>
        <p:grpSpPr>
          <a:xfrm>
            <a:off x="126992" y="3900243"/>
            <a:ext cx="2974061" cy="2183947"/>
            <a:chOff x="126992" y="3900243"/>
            <a:chExt cx="2974061" cy="2183947"/>
          </a:xfrm>
        </p:grpSpPr>
        <p:pic>
          <p:nvPicPr>
            <p:cNvPr id="6156" name="Picture 12" descr="5PCS KOOKYE DS18B20 Temperature Sensor with Analog Tunisia | Ubuy">
              <a:extLst>
                <a:ext uri="{FF2B5EF4-FFF2-40B4-BE49-F238E27FC236}">
                  <a16:creationId xmlns:a16="http://schemas.microsoft.com/office/drawing/2014/main" id="{9E43062B-E209-8DF9-2DA3-324E781F0A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57" t="57106" b="7772"/>
            <a:stretch/>
          </p:blipFill>
          <p:spPr bwMode="auto">
            <a:xfrm>
              <a:off x="285187" y="5138046"/>
              <a:ext cx="1528577" cy="94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 descr="Buy DS1820 Temperature Sensor Integrated PR-35 at an affordable price -  Direnc.net®">
              <a:extLst>
                <a:ext uri="{FF2B5EF4-FFF2-40B4-BE49-F238E27FC236}">
                  <a16:creationId xmlns:a16="http://schemas.microsoft.com/office/drawing/2014/main" id="{847AAC8A-D574-FBB2-75C1-501C7C5A2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49" b="22211"/>
            <a:stretch/>
          </p:blipFill>
          <p:spPr bwMode="auto">
            <a:xfrm>
              <a:off x="126992" y="3900243"/>
              <a:ext cx="1664368" cy="906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ross 14">
              <a:extLst>
                <a:ext uri="{FF2B5EF4-FFF2-40B4-BE49-F238E27FC236}">
                  <a16:creationId xmlns:a16="http://schemas.microsoft.com/office/drawing/2014/main" id="{741E9BEC-55B7-16E5-1306-5E0FDD8CDC6A}"/>
                </a:ext>
              </a:extLst>
            </p:cNvPr>
            <p:cNvSpPr/>
            <p:nvPr/>
          </p:nvSpPr>
          <p:spPr>
            <a:xfrm>
              <a:off x="849376" y="4829780"/>
              <a:ext cx="312234" cy="289931"/>
            </a:xfrm>
            <a:prstGeom prst="plus">
              <a:avLst>
                <a:gd name="adj" fmla="val 3552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Arrow: Left-Right 15">
              <a:extLst>
                <a:ext uri="{FF2B5EF4-FFF2-40B4-BE49-F238E27FC236}">
                  <a16:creationId xmlns:a16="http://schemas.microsoft.com/office/drawing/2014/main" id="{9EBC2B7B-2E3E-48CC-849C-BDBA61B536CB}"/>
                </a:ext>
              </a:extLst>
            </p:cNvPr>
            <p:cNvSpPr/>
            <p:nvPr/>
          </p:nvSpPr>
          <p:spPr>
            <a:xfrm rot="377709">
              <a:off x="2364101" y="4872378"/>
              <a:ext cx="736952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B1B1EF-EA12-0DCB-3665-C27897AF3863}"/>
              </a:ext>
            </a:extLst>
          </p:cNvPr>
          <p:cNvGrpSpPr/>
          <p:nvPr/>
        </p:nvGrpSpPr>
        <p:grpSpPr>
          <a:xfrm>
            <a:off x="8821173" y="5321707"/>
            <a:ext cx="3370827" cy="1399768"/>
            <a:chOff x="8821173" y="5321707"/>
            <a:chExt cx="3370827" cy="1399768"/>
          </a:xfrm>
        </p:grpSpPr>
        <p:pic>
          <p:nvPicPr>
            <p:cNvPr id="6160" name="Picture 16" descr="Header Connector 6 Pin Arduino">
              <a:extLst>
                <a:ext uri="{FF2B5EF4-FFF2-40B4-BE49-F238E27FC236}">
                  <a16:creationId xmlns:a16="http://schemas.microsoft.com/office/drawing/2014/main" id="{CE137D1E-036E-F0A1-54B6-F507254533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9" t="15727" r="11436" b="18700"/>
            <a:stretch/>
          </p:blipFill>
          <p:spPr bwMode="auto">
            <a:xfrm>
              <a:off x="9500306" y="5781489"/>
              <a:ext cx="1206501" cy="75102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62" name="Picture 18" descr="Wifi et Bluetooth, tous deux sans fil, quelle est la différence ? -  Bienvenue professionnel de l'informatique">
              <a:extLst>
                <a:ext uri="{FF2B5EF4-FFF2-40B4-BE49-F238E27FC236}">
                  <a16:creationId xmlns:a16="http://schemas.microsoft.com/office/drawing/2014/main" id="{D3259536-4056-A5D7-9C31-D3293DD82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2232" y="5321707"/>
              <a:ext cx="1399768" cy="1399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Cross 17">
              <a:extLst>
                <a:ext uri="{FF2B5EF4-FFF2-40B4-BE49-F238E27FC236}">
                  <a16:creationId xmlns:a16="http://schemas.microsoft.com/office/drawing/2014/main" id="{CE1DFDE6-F85D-A66F-10FE-D30EB9DCB06F}"/>
                </a:ext>
              </a:extLst>
            </p:cNvPr>
            <p:cNvSpPr/>
            <p:nvPr/>
          </p:nvSpPr>
          <p:spPr>
            <a:xfrm>
              <a:off x="10735282" y="6084190"/>
              <a:ext cx="312234" cy="289931"/>
            </a:xfrm>
            <a:prstGeom prst="plus">
              <a:avLst>
                <a:gd name="adj" fmla="val 3552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Arrow: Left-Right 18">
              <a:extLst>
                <a:ext uri="{FF2B5EF4-FFF2-40B4-BE49-F238E27FC236}">
                  <a16:creationId xmlns:a16="http://schemas.microsoft.com/office/drawing/2014/main" id="{566A94C0-3541-84CA-BA80-C20C5BA1A48F}"/>
                </a:ext>
              </a:extLst>
            </p:cNvPr>
            <p:cNvSpPr/>
            <p:nvPr/>
          </p:nvSpPr>
          <p:spPr>
            <a:xfrm>
              <a:off x="8821173" y="5967430"/>
              <a:ext cx="633389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89C6E9-6EDC-A525-874D-F9B0977AD37D}"/>
              </a:ext>
            </a:extLst>
          </p:cNvPr>
          <p:cNvGrpSpPr/>
          <p:nvPr/>
        </p:nvGrpSpPr>
        <p:grpSpPr>
          <a:xfrm>
            <a:off x="165504" y="249718"/>
            <a:ext cx="4090168" cy="1537652"/>
            <a:chOff x="167141" y="249718"/>
            <a:chExt cx="4090168" cy="1537652"/>
          </a:xfrm>
        </p:grpSpPr>
        <p:pic>
          <p:nvPicPr>
            <p:cNvPr id="22" name="Picture 4" descr="Panneau solaire chargeur solaire iMars 12V 30W + controleur 100A 2 USB  ports flexible polycristallin avec clip 43 x 20 cm">
              <a:extLst>
                <a:ext uri="{FF2B5EF4-FFF2-40B4-BE49-F238E27FC236}">
                  <a16:creationId xmlns:a16="http://schemas.microsoft.com/office/drawing/2014/main" id="{ABD4C77D-EB18-2DDD-9EBD-356A5FE924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95" r="58564" b="5567"/>
            <a:stretch/>
          </p:blipFill>
          <p:spPr bwMode="auto">
            <a:xfrm rot="16751829">
              <a:off x="1022534" y="-605675"/>
              <a:ext cx="1537652" cy="32484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Arrow: Left-Right 22">
              <a:extLst>
                <a:ext uri="{FF2B5EF4-FFF2-40B4-BE49-F238E27FC236}">
                  <a16:creationId xmlns:a16="http://schemas.microsoft.com/office/drawing/2014/main" id="{833794E3-B3B9-E3A7-8EC5-83F530CE4211}"/>
                </a:ext>
              </a:extLst>
            </p:cNvPr>
            <p:cNvSpPr/>
            <p:nvPr/>
          </p:nvSpPr>
          <p:spPr>
            <a:xfrm rot="662436">
              <a:off x="3623920" y="1404069"/>
              <a:ext cx="633389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FB43DD-71DB-2546-AA38-A20984751158}"/>
              </a:ext>
            </a:extLst>
          </p:cNvPr>
          <p:cNvGrpSpPr/>
          <p:nvPr/>
        </p:nvGrpSpPr>
        <p:grpSpPr>
          <a:xfrm>
            <a:off x="9843724" y="1179082"/>
            <a:ext cx="1982371" cy="1282990"/>
            <a:chOff x="9845361" y="1179082"/>
            <a:chExt cx="1982371" cy="1282990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29F796C8-DBBD-4824-4456-FB7743376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3276" y="1179082"/>
              <a:ext cx="1264456" cy="12644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Arrow: Left-Right 25">
              <a:extLst>
                <a:ext uri="{FF2B5EF4-FFF2-40B4-BE49-F238E27FC236}">
                  <a16:creationId xmlns:a16="http://schemas.microsoft.com/office/drawing/2014/main" id="{1D4916F5-F8E3-A549-B32F-7CAA0375FECB}"/>
                </a:ext>
              </a:extLst>
            </p:cNvPr>
            <p:cNvSpPr/>
            <p:nvPr/>
          </p:nvSpPr>
          <p:spPr>
            <a:xfrm rot="19843117">
              <a:off x="9845361" y="2082930"/>
              <a:ext cx="633389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1FA673-F98B-A394-2E65-8EDD6D5FD756}"/>
              </a:ext>
            </a:extLst>
          </p:cNvPr>
          <p:cNvGrpSpPr/>
          <p:nvPr/>
        </p:nvGrpSpPr>
        <p:grpSpPr>
          <a:xfrm>
            <a:off x="88901" y="2011422"/>
            <a:ext cx="2700560" cy="1582472"/>
            <a:chOff x="90538" y="2011422"/>
            <a:chExt cx="2700560" cy="1582472"/>
          </a:xfrm>
        </p:grpSpPr>
        <p:pic>
          <p:nvPicPr>
            <p:cNvPr id="28" name="Picture 8" descr="Etude de cas : Viscosité de l'huile végétale | Labomat">
              <a:extLst>
                <a:ext uri="{FF2B5EF4-FFF2-40B4-BE49-F238E27FC236}">
                  <a16:creationId xmlns:a16="http://schemas.microsoft.com/office/drawing/2014/main" id="{1AA44876-469C-D28A-FEDA-7705A3BC42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38" y="2011422"/>
              <a:ext cx="1557084" cy="1557084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Arrow: Left-Right 28">
              <a:extLst>
                <a:ext uri="{FF2B5EF4-FFF2-40B4-BE49-F238E27FC236}">
                  <a16:creationId xmlns:a16="http://schemas.microsoft.com/office/drawing/2014/main" id="{1FEFE820-EB37-4EB7-9C79-144C02E84F44}"/>
                </a:ext>
              </a:extLst>
            </p:cNvPr>
            <p:cNvSpPr/>
            <p:nvPr/>
          </p:nvSpPr>
          <p:spPr>
            <a:xfrm rot="662436">
              <a:off x="1899974" y="3214752"/>
              <a:ext cx="891124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C69580A-D63D-2361-387C-B24F12A1D4DC}"/>
              </a:ext>
            </a:extLst>
          </p:cNvPr>
          <p:cNvGrpSpPr/>
          <p:nvPr/>
        </p:nvGrpSpPr>
        <p:grpSpPr>
          <a:xfrm>
            <a:off x="8535497" y="2869297"/>
            <a:ext cx="3600935" cy="1716080"/>
            <a:chOff x="8537134" y="2869297"/>
            <a:chExt cx="3600935" cy="1716080"/>
          </a:xfrm>
        </p:grpSpPr>
        <p:pic>
          <p:nvPicPr>
            <p:cNvPr id="31" name="Picture 10" descr="Module MCU ESP32 WROOM - 16 Mo (antenne PCB) - RobotShop">
              <a:extLst>
                <a:ext uri="{FF2B5EF4-FFF2-40B4-BE49-F238E27FC236}">
                  <a16:creationId xmlns:a16="http://schemas.microsoft.com/office/drawing/2014/main" id="{2415B96D-BF67-78DE-13FA-AF4D6184F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2" t="16400" r="8852" b="15884"/>
            <a:stretch/>
          </p:blipFill>
          <p:spPr bwMode="auto">
            <a:xfrm>
              <a:off x="10032726" y="2869297"/>
              <a:ext cx="2105343" cy="17160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Arrow: Left-Right 31">
              <a:extLst>
                <a:ext uri="{FF2B5EF4-FFF2-40B4-BE49-F238E27FC236}">
                  <a16:creationId xmlns:a16="http://schemas.microsoft.com/office/drawing/2014/main" id="{F3779984-0B5F-2C24-63CF-2AFC1E789682}"/>
                </a:ext>
              </a:extLst>
            </p:cNvPr>
            <p:cNvSpPr/>
            <p:nvPr/>
          </p:nvSpPr>
          <p:spPr>
            <a:xfrm rot="21144664">
              <a:off x="8537134" y="4080104"/>
              <a:ext cx="872523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4A8E91-566F-0392-45AB-1510FC5DFCFE}"/>
              </a:ext>
            </a:extLst>
          </p:cNvPr>
          <p:cNvGrpSpPr/>
          <p:nvPr/>
        </p:nvGrpSpPr>
        <p:grpSpPr>
          <a:xfrm>
            <a:off x="125355" y="3900243"/>
            <a:ext cx="2974061" cy="2183947"/>
            <a:chOff x="126992" y="3900243"/>
            <a:chExt cx="2974061" cy="2183947"/>
          </a:xfrm>
        </p:grpSpPr>
        <p:pic>
          <p:nvPicPr>
            <p:cNvPr id="34" name="Picture 12" descr="5PCS KOOKYE DS18B20 Temperature Sensor with Analog Tunisia | Ubuy">
              <a:extLst>
                <a:ext uri="{FF2B5EF4-FFF2-40B4-BE49-F238E27FC236}">
                  <a16:creationId xmlns:a16="http://schemas.microsoft.com/office/drawing/2014/main" id="{284A95CE-DC96-E9E5-0589-A1597D2F2E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57" t="57106" b="7772"/>
            <a:stretch/>
          </p:blipFill>
          <p:spPr bwMode="auto">
            <a:xfrm>
              <a:off x="285187" y="5138046"/>
              <a:ext cx="1528577" cy="946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Buy DS1820 Temperature Sensor Integrated PR-35 at an affordable price -  Direnc.net®">
              <a:extLst>
                <a:ext uri="{FF2B5EF4-FFF2-40B4-BE49-F238E27FC236}">
                  <a16:creationId xmlns:a16="http://schemas.microsoft.com/office/drawing/2014/main" id="{7483C47E-B3D6-0A53-0A9E-E3026A9BDC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49" b="22211"/>
            <a:stretch/>
          </p:blipFill>
          <p:spPr bwMode="auto">
            <a:xfrm>
              <a:off x="126992" y="3900243"/>
              <a:ext cx="1664368" cy="906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Cross 35">
              <a:extLst>
                <a:ext uri="{FF2B5EF4-FFF2-40B4-BE49-F238E27FC236}">
                  <a16:creationId xmlns:a16="http://schemas.microsoft.com/office/drawing/2014/main" id="{53D9F4F2-5D21-2198-0789-4861B0751017}"/>
                </a:ext>
              </a:extLst>
            </p:cNvPr>
            <p:cNvSpPr/>
            <p:nvPr/>
          </p:nvSpPr>
          <p:spPr>
            <a:xfrm>
              <a:off x="849376" y="4829780"/>
              <a:ext cx="312234" cy="289931"/>
            </a:xfrm>
            <a:prstGeom prst="plus">
              <a:avLst>
                <a:gd name="adj" fmla="val 3552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Arrow: Left-Right 36">
              <a:extLst>
                <a:ext uri="{FF2B5EF4-FFF2-40B4-BE49-F238E27FC236}">
                  <a16:creationId xmlns:a16="http://schemas.microsoft.com/office/drawing/2014/main" id="{25A59A24-9074-F28F-880F-F52D75C23C91}"/>
                </a:ext>
              </a:extLst>
            </p:cNvPr>
            <p:cNvSpPr/>
            <p:nvPr/>
          </p:nvSpPr>
          <p:spPr>
            <a:xfrm rot="377709">
              <a:off x="2364101" y="4872378"/>
              <a:ext cx="736952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93CDC3E-2F3A-B39F-7D95-A6D14F8A5AF3}"/>
              </a:ext>
            </a:extLst>
          </p:cNvPr>
          <p:cNvGrpSpPr/>
          <p:nvPr/>
        </p:nvGrpSpPr>
        <p:grpSpPr>
          <a:xfrm>
            <a:off x="8819536" y="5321707"/>
            <a:ext cx="3370827" cy="1399768"/>
            <a:chOff x="8821173" y="5321707"/>
            <a:chExt cx="3370827" cy="1399768"/>
          </a:xfrm>
        </p:grpSpPr>
        <p:pic>
          <p:nvPicPr>
            <p:cNvPr id="39" name="Picture 16" descr="Header Connector 6 Pin Arduino">
              <a:extLst>
                <a:ext uri="{FF2B5EF4-FFF2-40B4-BE49-F238E27FC236}">
                  <a16:creationId xmlns:a16="http://schemas.microsoft.com/office/drawing/2014/main" id="{F11099C1-5783-AC36-2A57-7112B28B3F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9" t="15727" r="11436" b="18700"/>
            <a:stretch/>
          </p:blipFill>
          <p:spPr bwMode="auto">
            <a:xfrm>
              <a:off x="9500306" y="5781489"/>
              <a:ext cx="1206501" cy="75102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8" descr="Wifi et Bluetooth, tous deux sans fil, quelle est la différence ? -  Bienvenue professionnel de l'informatique">
              <a:extLst>
                <a:ext uri="{FF2B5EF4-FFF2-40B4-BE49-F238E27FC236}">
                  <a16:creationId xmlns:a16="http://schemas.microsoft.com/office/drawing/2014/main" id="{A23AB9C9-FCFA-B81E-9DD5-A8EF092100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2232" y="5321707"/>
              <a:ext cx="1399768" cy="1399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Cross 40">
              <a:extLst>
                <a:ext uri="{FF2B5EF4-FFF2-40B4-BE49-F238E27FC236}">
                  <a16:creationId xmlns:a16="http://schemas.microsoft.com/office/drawing/2014/main" id="{C8E5CC05-4FF2-25D4-FC17-0359B7B68D83}"/>
                </a:ext>
              </a:extLst>
            </p:cNvPr>
            <p:cNvSpPr/>
            <p:nvPr/>
          </p:nvSpPr>
          <p:spPr>
            <a:xfrm>
              <a:off x="10735282" y="6084190"/>
              <a:ext cx="312234" cy="289931"/>
            </a:xfrm>
            <a:prstGeom prst="plus">
              <a:avLst>
                <a:gd name="adj" fmla="val 35526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Arrow: Left-Right 41">
              <a:extLst>
                <a:ext uri="{FF2B5EF4-FFF2-40B4-BE49-F238E27FC236}">
                  <a16:creationId xmlns:a16="http://schemas.microsoft.com/office/drawing/2014/main" id="{85971CAD-347F-58A4-F039-9C4429F088D0}"/>
                </a:ext>
              </a:extLst>
            </p:cNvPr>
            <p:cNvSpPr/>
            <p:nvPr/>
          </p:nvSpPr>
          <p:spPr>
            <a:xfrm>
              <a:off x="8821173" y="5967430"/>
              <a:ext cx="633389" cy="379142"/>
            </a:xfrm>
            <a:prstGeom prst="leftRightArrow">
              <a:avLst/>
            </a:prstGeom>
            <a:solidFill>
              <a:srgbClr val="800E0E">
                <a:alpha val="8588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15">
      <a:dk1>
        <a:sysClr val="windowText" lastClr="000000"/>
      </a:dk1>
      <a:lt1>
        <a:sysClr val="window" lastClr="FFFFFF"/>
      </a:lt1>
      <a:dk2>
        <a:srgbClr val="F36E36"/>
      </a:dk2>
      <a:lt2>
        <a:srgbClr val="E7E6E6"/>
      </a:lt2>
      <a:accent1>
        <a:srgbClr val="A31312"/>
      </a:accent1>
      <a:accent2>
        <a:srgbClr val="E7E6E6"/>
      </a:accent2>
      <a:accent3>
        <a:srgbClr val="FDB913"/>
      </a:accent3>
      <a:accent4>
        <a:srgbClr val="1E753B"/>
      </a:accent4>
      <a:accent5>
        <a:srgbClr val="067CA2"/>
      </a:accent5>
      <a:accent6>
        <a:srgbClr val="493456"/>
      </a:accent6>
      <a:hlink>
        <a:srgbClr val="067CA2"/>
      </a:hlink>
      <a:folHlink>
        <a:srgbClr val="886D93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967531_win32_mlw v2" id="{D6E82B91-6E0A-4ADE-ABDF-7A3107FF5DC0}" vid="{FDF63795-6842-4874-86B5-D3F4150A0B0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D17C5B-66E3-4784-8825-129A0E305F7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CD97AF3-310A-4DBA-AAE4-E94EC92F74FE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2509185-7C76-414A-B58D-FA547B6D6E6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46</Slides>
  <Notes>39</Notes>
  <HiddenSlides>14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 Chauffage de ruche solaire </vt:lpstr>
      <vt:lpstr>Objectif</vt:lpstr>
      <vt:lpstr>Général</vt:lpstr>
      <vt:lpstr>Contexte</vt:lpstr>
      <vt:lpstr>Contexte – 5W </vt:lpstr>
      <vt:lpstr>Planification</vt:lpstr>
      <vt:lpstr>Régulation de la température </vt:lpstr>
      <vt:lpstr>Description fonctionnelle</vt:lpstr>
      <vt:lpstr>Brief Composants</vt:lpstr>
      <vt:lpstr>Extrait journal de bord – Melilla HW</vt:lpstr>
      <vt:lpstr>PowerPoint Presentation</vt:lpstr>
      <vt:lpstr> Manufacture </vt:lpstr>
      <vt:lpstr>Extrait journal de bord – Melilla FW</vt:lpstr>
      <vt:lpstr> Poursuite du MPPT</vt:lpstr>
      <vt:lpstr>PowerPoint Presentation</vt:lpstr>
      <vt:lpstr>Extrait journal de bord – Melilla RETEX </vt:lpstr>
      <vt:lpstr>Extrait journal de bord – Melilla Et après ? </vt:lpstr>
      <vt:lpstr>Extrait journal de bord – Laura</vt:lpstr>
      <vt:lpstr>Extrait journal de bord – Laura</vt:lpstr>
      <vt:lpstr>Extrait journal de bord – Laura</vt:lpstr>
      <vt:lpstr>Extrait journal de bord – Laura</vt:lpstr>
      <vt:lpstr>Extrait journal de bord – Laura</vt:lpstr>
      <vt:lpstr>Extrait journal de bord – Simon </vt:lpstr>
      <vt:lpstr>Extrait journal de bord – Simon </vt:lpstr>
      <vt:lpstr>Extrait journal de bord – Simon </vt:lpstr>
      <vt:lpstr>Extrait journal de bord – Simon </vt:lpstr>
      <vt:lpstr>Extrait journal de bord – Simon </vt:lpstr>
      <vt:lpstr>Extrait journal de bord – Simon </vt:lpstr>
      <vt:lpstr>Extrait journal de bord – Simon </vt:lpstr>
      <vt:lpstr>Extrait journal de bord – Simon </vt:lpstr>
      <vt:lpstr>Extrait journal de bord – Simon </vt:lpstr>
      <vt:lpstr>Avez-vous des questions ?</vt:lpstr>
      <vt:lpstr>Système de Chauffage de Ruche Solaire avec ESP32</vt:lpstr>
      <vt:lpstr>Objectif</vt:lpstr>
      <vt:lpstr>Contexte</vt:lpstr>
      <vt:lpstr>Général</vt:lpstr>
      <vt:lpstr>Plannification</vt:lpstr>
      <vt:lpstr>Planification</vt:lpstr>
      <vt:lpstr>Description fonctionnelle</vt:lpstr>
      <vt:lpstr>Extrait journal de bord – Melilla</vt:lpstr>
      <vt:lpstr>Extrait journal de bord – Laura</vt:lpstr>
      <vt:lpstr>Extrait journal de bord – Laura</vt:lpstr>
      <vt:lpstr>Extrait journal de bord – Laura</vt:lpstr>
      <vt:lpstr>Extrait journal de bord – Simon </vt:lpstr>
      <vt:lpstr>Conclusion - Présentation des résultats </vt:lpstr>
      <vt:lpstr>Merci pour votre attention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2</cp:revision>
  <dcterms:created xsi:type="dcterms:W3CDTF">2025-02-02T17:10:33Z</dcterms:created>
  <dcterms:modified xsi:type="dcterms:W3CDTF">2025-05-06T11:46:05Z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